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6" r:id="rId2"/>
    <p:sldId id="327" r:id="rId3"/>
    <p:sldId id="323" r:id="rId4"/>
    <p:sldId id="258" r:id="rId5"/>
    <p:sldId id="260" r:id="rId6"/>
    <p:sldId id="261" r:id="rId7"/>
    <p:sldId id="262" r:id="rId8"/>
    <p:sldId id="264" r:id="rId9"/>
    <p:sldId id="328" r:id="rId10"/>
    <p:sldId id="265" r:id="rId11"/>
    <p:sldId id="325" r:id="rId12"/>
    <p:sldId id="324" r:id="rId13"/>
    <p:sldId id="270" r:id="rId14"/>
    <p:sldId id="315" r:id="rId15"/>
    <p:sldId id="320" r:id="rId16"/>
    <p:sldId id="329" r:id="rId17"/>
    <p:sldId id="266" r:id="rId18"/>
    <p:sldId id="321" r:id="rId19"/>
    <p:sldId id="322" r:id="rId20"/>
    <p:sldId id="275"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B8D"/>
    <a:srgbClr val="A34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4" autoAdjust="0"/>
    <p:restoredTop sz="94364" autoAdjust="0"/>
  </p:normalViewPr>
  <p:slideViewPr>
    <p:cSldViewPr snapToGrid="0">
      <p:cViewPr varScale="1">
        <p:scale>
          <a:sx n="69" d="100"/>
          <a:sy n="69" d="100"/>
        </p:scale>
        <p:origin x="-79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B22B0-8E66-4D62-BCA6-F3B32EE63961}" type="datetimeFigureOut">
              <a:rPr lang="vi-VN" smtClean="0"/>
              <a:pPr/>
              <a:t>30/12/2021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0148A-8CE1-400A-867D-D84E00703DD1}" type="slidenum">
              <a:rPr lang="vi-VN" smtClean="0"/>
              <a:pPr/>
              <a:t>‹#›</a:t>
            </a:fld>
            <a:endParaRPr lang="vi-VN"/>
          </a:p>
        </p:txBody>
      </p:sp>
    </p:spTree>
    <p:extLst>
      <p:ext uri="{BB962C8B-B14F-4D97-AF65-F5344CB8AC3E}">
        <p14:creationId xmlns:p14="http://schemas.microsoft.com/office/powerpoint/2010/main" val="5852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30/12/2021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276893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30/12/2021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101661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30/12/2021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33452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30/12/2021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297610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81DA03-A8EF-418C-A0D6-80D369E83D22}" type="datetimeFigureOut">
              <a:rPr lang="vi-VN" smtClean="0"/>
              <a:pPr/>
              <a:t>30/12/2021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387644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F81DA03-A8EF-418C-A0D6-80D369E83D22}" type="datetimeFigureOut">
              <a:rPr lang="vi-VN" smtClean="0"/>
              <a:pPr/>
              <a:t>30/12/2021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396102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F81DA03-A8EF-418C-A0D6-80D369E83D22}" type="datetimeFigureOut">
              <a:rPr lang="vi-VN" smtClean="0"/>
              <a:pPr/>
              <a:t>30/12/2021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35142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F81DA03-A8EF-418C-A0D6-80D369E83D22}" type="datetimeFigureOut">
              <a:rPr lang="vi-VN" smtClean="0"/>
              <a:pPr/>
              <a:t>30/12/2021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209438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1DA03-A8EF-418C-A0D6-80D369E83D22}" type="datetimeFigureOut">
              <a:rPr lang="vi-VN" smtClean="0"/>
              <a:pPr/>
              <a:t>30/12/2021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420160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81DA03-A8EF-418C-A0D6-80D369E83D22}" type="datetimeFigureOut">
              <a:rPr lang="vi-VN" smtClean="0"/>
              <a:pPr/>
              <a:t>30/12/2021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282775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81DA03-A8EF-418C-A0D6-80D369E83D22}" type="datetimeFigureOut">
              <a:rPr lang="vi-VN" smtClean="0"/>
              <a:pPr/>
              <a:t>30/12/2021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412078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1DA03-A8EF-418C-A0D6-80D369E83D22}" type="datetimeFigureOut">
              <a:rPr lang="vi-VN" smtClean="0"/>
              <a:pPr/>
              <a:t>30/12/2021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136EE-06F1-473B-90C1-AF86F8C2F08D}" type="slidenum">
              <a:rPr lang="vi-VN" smtClean="0"/>
              <a:pPr/>
              <a:t>‹#›</a:t>
            </a:fld>
            <a:endParaRPr lang="vi-VN"/>
          </a:p>
        </p:txBody>
      </p:sp>
    </p:spTree>
    <p:extLst>
      <p:ext uri="{BB962C8B-B14F-4D97-AF65-F5344CB8AC3E}">
        <p14:creationId xmlns:p14="http://schemas.microsoft.com/office/powerpoint/2010/main" val="1814942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8 đọc Ngày Banner Banner Nền Nghệ Thuật đơn Giản, Trẻ Em đọc Sách, Trẻ  Em Sách, đọc Hình nền Vector để tải xuống miễn phí"/>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5" name="Rectangle 4"/>
          <p:cNvSpPr/>
          <p:nvPr/>
        </p:nvSpPr>
        <p:spPr>
          <a:xfrm>
            <a:off x="2082435" y="895713"/>
            <a:ext cx="8241323" cy="923330"/>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dirty="0" smtClean="0">
                <a:ln w="11430"/>
                <a:solidFill>
                  <a:srgbClr val="CC0066"/>
                </a:solidFill>
                <a:effectLst>
                  <a:outerShdw blurRad="76200" dist="50800" dir="5400000" algn="tl" rotWithShape="0">
                    <a:srgbClr val="000000">
                      <a:alpha val="65000"/>
                    </a:srgbClr>
                  </a:outerShdw>
                </a:effectLst>
              </a:rPr>
              <a:t>CHÀO MỪNG CÁC EM</a:t>
            </a:r>
            <a:endParaRPr lang="en-US" sz="7200" b="1" cap="none" spc="50" dirty="0">
              <a:ln w="11430"/>
              <a:solidFill>
                <a:srgbClr val="CC0066"/>
              </a:solidFill>
              <a:effectLst>
                <a:outerShdw blurRad="76200" dist="50800" dir="5400000" algn="tl" rotWithShape="0">
                  <a:srgbClr val="000000">
                    <a:alpha val="65000"/>
                  </a:srgbClr>
                </a:outerShdw>
              </a:effectLst>
            </a:endParaRPr>
          </a:p>
        </p:txBody>
      </p:sp>
      <p:sp>
        <p:nvSpPr>
          <p:cNvPr id="6" name="Rectangle 5"/>
          <p:cNvSpPr/>
          <p:nvPr/>
        </p:nvSpPr>
        <p:spPr>
          <a:xfrm>
            <a:off x="417758" y="2407981"/>
            <a:ext cx="11371385" cy="923330"/>
          </a:xfrm>
          <a:prstGeom prst="rect">
            <a:avLst/>
          </a:prstGeom>
          <a:noFill/>
        </p:spPr>
        <p:txBody>
          <a:bodyPr spcFirstLastPara="1" wrap="none" lIns="91440" tIns="45720" rIns="91440" bIns="45720" numCol="1">
            <a:prstTxWarp prst="textArchUp">
              <a:avLst>
                <a:gd name="adj" fmla="val 10785328"/>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cap="none" spc="50" dirty="0" smtClean="0">
                <a:ln w="11430"/>
                <a:solidFill>
                  <a:srgbClr val="CC0066"/>
                </a:solidFill>
                <a:effectLst>
                  <a:outerShdw blurRad="76200" dist="50800" dir="5400000" algn="tl" rotWithShape="0">
                    <a:srgbClr val="000000">
                      <a:alpha val="65000"/>
                    </a:srgbClr>
                  </a:outerShdw>
                </a:effectLst>
              </a:rPr>
              <a:t>ĐẾN VỚI TIẾT HỌC HÔM NAY!</a:t>
            </a:r>
            <a:endParaRPr lang="en-US" sz="7200" b="1" cap="none" spc="50" dirty="0">
              <a:ln w="11430"/>
              <a:solidFill>
                <a:srgbClr val="CC0066"/>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3213979" cy="769441"/>
            <a:chOff x="134912" y="70008"/>
            <a:chExt cx="3213979" cy="769441"/>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74740" b="78516" l="9590" r="12006"/>
                      </a14:imgEffect>
                    </a14:imgLayer>
                  </a14:imgProps>
                </a:ext>
              </a:extLst>
            </a:blip>
            <a:srcRect l="9599" t="75256" r="87866" b="21465"/>
            <a:stretch/>
          </p:blipFill>
          <p:spPr>
            <a:xfrm>
              <a:off x="134912" y="218040"/>
              <a:ext cx="854440" cy="621409"/>
            </a:xfrm>
            <a:prstGeom prst="rect">
              <a:avLst/>
            </a:prstGeom>
          </p:spPr>
        </p:pic>
        <p:sp>
          <p:nvSpPr>
            <p:cNvPr id="7" name="TextBox 6"/>
            <p:cNvSpPr txBox="1"/>
            <p:nvPr/>
          </p:nvSpPr>
          <p:spPr>
            <a:xfrm>
              <a:off x="1062688" y="70008"/>
              <a:ext cx="2286203" cy="646331"/>
            </a:xfrm>
            <a:prstGeom prst="rect">
              <a:avLst/>
            </a:prstGeom>
            <a:noFill/>
          </p:spPr>
          <p:txBody>
            <a:bodyPr wrap="none" rtlCol="0">
              <a:spAutoFit/>
            </a:bodyPr>
            <a:lstStyle/>
            <a:p>
              <a:r>
                <a:rPr lang="en-US" sz="3600" b="1" dirty="0" smtClean="0">
                  <a:solidFill>
                    <a:srgbClr val="0000FF"/>
                  </a:solidFill>
                  <a:latin typeface="VNI-Avo" pitchFamily="2" charset="0"/>
                  <a:cs typeface="Times New Roman" panose="02020603050405020304" pitchFamily="18" charset="0"/>
                </a:rPr>
                <a:t>Taïo tieáng</a:t>
              </a:r>
              <a:endParaRPr lang="vi-VN" sz="3600" b="1" dirty="0">
                <a:solidFill>
                  <a:srgbClr val="0000FF"/>
                </a:solidFill>
                <a:latin typeface="Times New Roman" panose="02020603050405020304" pitchFamily="18" charset="0"/>
                <a:cs typeface="Times New Roman" panose="02020603050405020304" pitchFamily="18" charset="0"/>
              </a:endParaRPr>
            </a:p>
          </p:txBody>
        </p:sp>
      </p:grpSp>
      <p:sp>
        <p:nvSpPr>
          <p:cNvPr id="8" name="Rectangle 7"/>
          <p:cNvSpPr/>
          <p:nvPr/>
        </p:nvSpPr>
        <p:spPr>
          <a:xfrm rot="10800000" flipV="1">
            <a:off x="182156" y="1640807"/>
            <a:ext cx="2992326" cy="1323439"/>
          </a:xfrm>
          <a:prstGeom prst="rect">
            <a:avLst/>
          </a:prstGeom>
        </p:spPr>
        <p:txBody>
          <a:bodyPr wrap="square">
            <a:spAutoFit/>
          </a:bodyPr>
          <a:lstStyle/>
          <a:p>
            <a:r>
              <a:rPr lang="en-US" sz="8000" b="1" dirty="0" smtClean="0">
                <a:solidFill>
                  <a:srgbClr val="FF0000"/>
                </a:solidFill>
                <a:latin typeface="VNI-Avo" pitchFamily="2" charset="0"/>
                <a:cs typeface="Times New Roman" panose="02020603050405020304" pitchFamily="18" charset="0"/>
              </a:rPr>
              <a:t>öông</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431032" y="1993901"/>
            <a:ext cx="1074243"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anose="02020603050405020304" pitchFamily="18" charset="0"/>
              </a:rPr>
              <a:t>h</a:t>
            </a:r>
            <a:endParaRPr lang="vi-VN" sz="6600" dirty="0">
              <a:latin typeface="Times New Roman" panose="02020603050405020304" pitchFamily="18" charset="0"/>
              <a:cs typeface="Times New Roman" panose="02020603050405020304" pitchFamily="18" charset="0"/>
            </a:endParaRPr>
          </a:p>
        </p:txBody>
      </p:sp>
      <p:sp>
        <p:nvSpPr>
          <p:cNvPr id="10" name="Rectangle 9"/>
          <p:cNvSpPr/>
          <p:nvPr/>
        </p:nvSpPr>
        <p:spPr>
          <a:xfrm>
            <a:off x="4916390" y="1993901"/>
            <a:ext cx="2553195"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solidFill>
                  <a:srgbClr val="FF0000"/>
                </a:solidFill>
                <a:latin typeface="VNI-Avo" pitchFamily="2" charset="0"/>
                <a:cs typeface="Times New Roman" panose="02020603050405020304" pitchFamily="18" charset="0"/>
              </a:rPr>
              <a:t>öông</a:t>
            </a:r>
            <a:endParaRPr lang="vi-VN" sz="6600" dirty="0">
              <a:solidFill>
                <a:srgbClr val="FF0000"/>
              </a:solidFill>
              <a:latin typeface="Times New Roman" panose="02020603050405020304" pitchFamily="18" charset="0"/>
              <a:cs typeface="Times New Roman" panose="02020603050405020304" pitchFamily="18" charset="0"/>
            </a:endParaRPr>
          </a:p>
        </p:txBody>
      </p:sp>
      <p:cxnSp>
        <p:nvCxnSpPr>
          <p:cNvPr id="11" name="Straight Connector 10"/>
          <p:cNvCxnSpPr>
            <a:stCxn id="9" idx="3"/>
            <a:endCxn id="10" idx="1"/>
          </p:cNvCxnSpPr>
          <p:nvPr/>
        </p:nvCxnSpPr>
        <p:spPr>
          <a:xfrm>
            <a:off x="4505275" y="2373812"/>
            <a:ext cx="411115" cy="1588"/>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8182097" y="1993901"/>
            <a:ext cx="3111335"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anose="02020603050405020304" pitchFamily="18" charset="0"/>
              </a:rPr>
              <a:t>h</a:t>
            </a:r>
            <a:r>
              <a:rPr lang="en-US" sz="6600" dirty="0" smtClean="0">
                <a:solidFill>
                  <a:srgbClr val="FF0000"/>
                </a:solidFill>
                <a:latin typeface="VNI-Avo" pitchFamily="2" charset="0"/>
                <a:cs typeface="Times New Roman" panose="02020603050405020304" pitchFamily="18" charset="0"/>
              </a:rPr>
              <a:t>öông</a:t>
            </a:r>
            <a:endParaRPr lang="vi-VN" sz="6600"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7472575" y="2373811"/>
            <a:ext cx="7100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6" descr="Ghim của Nguyenthile trên 长草颜团子 Budding Pop | Đang yêu, Mèo kitty, Mèo c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88042" y="456247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rot="10800000" flipV="1">
            <a:off x="227678" y="3491378"/>
            <a:ext cx="2992326" cy="1323439"/>
          </a:xfrm>
          <a:prstGeom prst="rect">
            <a:avLst/>
          </a:prstGeom>
        </p:spPr>
        <p:txBody>
          <a:bodyPr wrap="square">
            <a:spAutoFit/>
          </a:bodyPr>
          <a:lstStyle/>
          <a:p>
            <a:r>
              <a:rPr lang="en-US" sz="8000" b="1" dirty="0" smtClean="0">
                <a:solidFill>
                  <a:srgbClr val="FF0000"/>
                </a:solidFill>
                <a:latin typeface="VNI-Avo" pitchFamily="2" charset="0"/>
                <a:cs typeface="Times New Roman" panose="02020603050405020304" pitchFamily="18" charset="0"/>
              </a:rPr>
              <a:t>öôc</a:t>
            </a:r>
            <a:endParaRPr lang="vi-VN" sz="8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9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2"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01111" y="811989"/>
            <a:ext cx="4729180" cy="144655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    </a:t>
            </a:r>
            <a:r>
              <a:rPr lang="en-US" sz="6600" b="1" u="sng" dirty="0" smtClean="0">
                <a:latin typeface="VNI-Avo" pitchFamily="2" charset="0"/>
                <a:cs typeface="Times New Roman" panose="02020603050405020304" pitchFamily="18" charset="0"/>
              </a:rPr>
              <a:t>Baøi 77</a:t>
            </a:r>
            <a:r>
              <a:rPr lang="en-US" sz="6600" b="1" dirty="0" smtClean="0">
                <a:latin typeface="VNI-Avo" pitchFamily="2" charset="0"/>
                <a:cs typeface="Times New Roman" panose="02020603050405020304" pitchFamily="18" charset="0"/>
              </a:rPr>
              <a:t>:</a:t>
            </a:r>
            <a:r>
              <a:rPr lang="en-US" sz="8800" b="1" dirty="0" smtClean="0">
                <a:latin typeface="VNI-Avo" pitchFamily="2" charset="0"/>
                <a:cs typeface="Times New Roman" panose="02020603050405020304" pitchFamily="18" charset="0"/>
              </a:rPr>
              <a:t>   </a:t>
            </a:r>
            <a:endParaRPr lang="vi-VN" sz="9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836030" y="2472883"/>
            <a:ext cx="8012283" cy="1692771"/>
          </a:xfrm>
          <a:prstGeom prst="rect">
            <a:avLst/>
          </a:prstGeom>
        </p:spPr>
        <p:txBody>
          <a:bodyPr wrap="square">
            <a:spAutoFit/>
          </a:bodyPr>
          <a:lstStyle/>
          <a:p>
            <a:r>
              <a:rPr lang="en-US" sz="10400" b="1" dirty="0" smtClean="0">
                <a:solidFill>
                  <a:srgbClr val="FF0000"/>
                </a:solidFill>
                <a:latin typeface="VNI-Avo" pitchFamily="2" charset="0"/>
                <a:cs typeface="Times New Roman" panose="02020603050405020304" pitchFamily="18" charset="0"/>
              </a:rPr>
              <a:t>öông  öôc</a:t>
            </a:r>
            <a:endParaRPr lang="vi-VN" sz="104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188780" y="3962231"/>
            <a:ext cx="4746812" cy="144655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    </a:t>
            </a:r>
            <a:r>
              <a:rPr lang="en-US" sz="6600" b="1" dirty="0" smtClean="0">
                <a:latin typeface="VNI-Avo" pitchFamily="2" charset="0"/>
                <a:cs typeface="Times New Roman" panose="02020603050405020304" pitchFamily="18" charset="0"/>
              </a:rPr>
              <a:t>(Tieát 2)</a:t>
            </a:r>
            <a:r>
              <a:rPr lang="en-US" sz="8800" b="1" dirty="0" smtClean="0">
                <a:latin typeface="VNI-Avo" pitchFamily="2" charset="0"/>
                <a:cs typeface="Times New Roman" panose="02020603050405020304" pitchFamily="18" charset="0"/>
              </a:rPr>
              <a:t>   </a:t>
            </a:r>
            <a:endParaRPr lang="vi-VN" sz="9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775012" y="39932"/>
            <a:ext cx="4303058" cy="156966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600" dirty="0" err="1" smtClean="0">
                <a:solidFill>
                  <a:srgbClr val="FF0000"/>
                </a:solidFill>
                <a:latin typeface="VNI-Avo" pitchFamily="2" charset="0"/>
              </a:rPr>
              <a:t>öông</a:t>
            </a:r>
            <a:endParaRPr lang="en-US" sz="9600" dirty="0">
              <a:solidFill>
                <a:srgbClr val="FF0000"/>
              </a:solidFill>
              <a:latin typeface="VNI-Avo" pitchFamily="2" charset="0"/>
            </a:endParaRPr>
          </a:p>
        </p:txBody>
      </p:sp>
      <p:sp>
        <p:nvSpPr>
          <p:cNvPr id="5" name="TextBox 3"/>
          <p:cNvSpPr txBox="1"/>
          <p:nvPr/>
        </p:nvSpPr>
        <p:spPr>
          <a:xfrm>
            <a:off x="7151369" y="174401"/>
            <a:ext cx="4758243" cy="156966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600" dirty="0" smtClean="0">
                <a:solidFill>
                  <a:srgbClr val="7030A0"/>
                </a:solidFill>
                <a:latin typeface="VNI-Avo" pitchFamily="2" charset="0"/>
              </a:rPr>
              <a:t>öôc</a:t>
            </a:r>
            <a:endParaRPr lang="en-US" sz="9600" dirty="0">
              <a:solidFill>
                <a:srgbClr val="7030A0"/>
              </a:solidFill>
              <a:latin typeface="VNI-Avo" pitchFamily="2" charset="0"/>
            </a:endParaRPr>
          </a:p>
        </p:txBody>
      </p:sp>
      <p:sp>
        <p:nvSpPr>
          <p:cNvPr id="6" name="TextBox 12"/>
          <p:cNvSpPr txBox="1"/>
          <p:nvPr/>
        </p:nvSpPr>
        <p:spPr>
          <a:xfrm>
            <a:off x="282388" y="1715302"/>
            <a:ext cx="5674658"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latin typeface="VNI-Avo" pitchFamily="2" charset="0"/>
              </a:rPr>
              <a:t>g</a:t>
            </a:r>
            <a:r>
              <a:rPr lang="en-US" sz="6600" dirty="0" smtClean="0">
                <a:solidFill>
                  <a:srgbClr val="FF0000"/>
                </a:solidFill>
                <a:latin typeface="VNI-Avo" pitchFamily="2" charset="0"/>
              </a:rPr>
              <a:t>öông</a:t>
            </a:r>
            <a:endParaRPr lang="en-US" sz="6600" dirty="0">
              <a:solidFill>
                <a:srgbClr val="FF0000"/>
              </a:solidFill>
              <a:latin typeface="VNI-Avo" pitchFamily="2" charset="0"/>
            </a:endParaRPr>
          </a:p>
        </p:txBody>
      </p:sp>
      <p:sp>
        <p:nvSpPr>
          <p:cNvPr id="7" name="TextBox 13"/>
          <p:cNvSpPr txBox="1"/>
          <p:nvPr/>
        </p:nvSpPr>
        <p:spPr>
          <a:xfrm>
            <a:off x="6664660" y="1773576"/>
            <a:ext cx="5383307"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latin typeface="VNI-Avo" pitchFamily="2" charset="0"/>
              </a:rPr>
              <a:t>th</a:t>
            </a:r>
            <a:r>
              <a:rPr lang="en-US" sz="6600" dirty="0" smtClean="0">
                <a:solidFill>
                  <a:srgbClr val="7030A0"/>
                </a:solidFill>
                <a:latin typeface="VNI-Avo" pitchFamily="2" charset="0"/>
              </a:rPr>
              <a:t>öôùc</a:t>
            </a:r>
            <a:r>
              <a:rPr lang="en-US" sz="6600" dirty="0" smtClean="0">
                <a:latin typeface="VNI-Avo" pitchFamily="2" charset="0"/>
              </a:rPr>
              <a:t> keû</a:t>
            </a:r>
            <a:endParaRPr lang="en-US" sz="6600" dirty="0">
              <a:solidFill>
                <a:srgbClr val="7030A0"/>
              </a:solidFill>
              <a:latin typeface="VNI-Avo" pitchFamily="2" charset="0"/>
            </a:endParaRPr>
          </a:p>
        </p:txBody>
      </p:sp>
      <p:sp>
        <p:nvSpPr>
          <p:cNvPr id="8" name="TextBox 14"/>
          <p:cNvSpPr txBox="1"/>
          <p:nvPr/>
        </p:nvSpPr>
        <p:spPr>
          <a:xfrm>
            <a:off x="336176" y="3163105"/>
            <a:ext cx="6349632"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latin typeface="VNI-Avo" pitchFamily="2" charset="0"/>
              </a:rPr>
              <a:t>h</a:t>
            </a:r>
            <a:r>
              <a:rPr lang="en-US" sz="6600" dirty="0" smtClean="0">
                <a:solidFill>
                  <a:srgbClr val="FF0000"/>
                </a:solidFill>
                <a:latin typeface="VNI-Avo" pitchFamily="2" charset="0"/>
              </a:rPr>
              <a:t>öôùng</a:t>
            </a:r>
            <a:r>
              <a:rPr lang="en-US" sz="6600" dirty="0" smtClean="0">
                <a:latin typeface="VNI-Avo" pitchFamily="2" charset="0"/>
              </a:rPr>
              <a:t> d</a:t>
            </a:r>
            <a:r>
              <a:rPr lang="en-US" sz="6600" dirty="0" smtClean="0">
                <a:solidFill>
                  <a:srgbClr val="FF0000"/>
                </a:solidFill>
                <a:latin typeface="VNI-Avo" pitchFamily="2" charset="0"/>
              </a:rPr>
              <a:t>öông</a:t>
            </a:r>
            <a:endParaRPr lang="en-US" sz="6600" dirty="0">
              <a:solidFill>
                <a:srgbClr val="FF0000"/>
              </a:solidFill>
              <a:latin typeface="VNI-Avo" pitchFamily="2" charset="0"/>
            </a:endParaRPr>
          </a:p>
        </p:txBody>
      </p:sp>
      <p:sp>
        <p:nvSpPr>
          <p:cNvPr id="9" name="TextBox 15"/>
          <p:cNvSpPr txBox="1"/>
          <p:nvPr/>
        </p:nvSpPr>
        <p:spPr>
          <a:xfrm>
            <a:off x="6655695" y="3207928"/>
            <a:ext cx="5338483"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latin typeface="VNI-Avo" pitchFamily="2" charset="0"/>
              </a:rPr>
              <a:t>th</a:t>
            </a:r>
            <a:r>
              <a:rPr lang="en-US" sz="6600" dirty="0" smtClean="0">
                <a:solidFill>
                  <a:srgbClr val="7030A0"/>
                </a:solidFill>
                <a:latin typeface="VNI-Avo" pitchFamily="2" charset="0"/>
              </a:rPr>
              <a:t>öôïc</a:t>
            </a:r>
            <a:r>
              <a:rPr lang="en-US" sz="6600" dirty="0" smtClean="0">
                <a:latin typeface="VNI-Avo" pitchFamily="2" charset="0"/>
              </a:rPr>
              <a:t> d</a:t>
            </a:r>
            <a:r>
              <a:rPr lang="en-US" sz="6600" dirty="0" smtClean="0">
                <a:solidFill>
                  <a:srgbClr val="7030A0"/>
                </a:solidFill>
                <a:latin typeface="VNI-Avo" pitchFamily="2" charset="0"/>
              </a:rPr>
              <a:t>öôïc</a:t>
            </a:r>
            <a:endParaRPr lang="en-US" sz="6600" dirty="0">
              <a:solidFill>
                <a:srgbClr val="7030A0"/>
              </a:solidFill>
              <a:latin typeface="VNI-Avo" pitchFamily="2" charset="0"/>
            </a:endParaRPr>
          </a:p>
        </p:txBody>
      </p:sp>
      <p:sp>
        <p:nvSpPr>
          <p:cNvPr id="10" name="TextBox 16"/>
          <p:cNvSpPr txBox="1"/>
          <p:nvPr/>
        </p:nvSpPr>
        <p:spPr>
          <a:xfrm>
            <a:off x="327212" y="4654871"/>
            <a:ext cx="5338483"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latin typeface="VNI-Avo" pitchFamily="2" charset="0"/>
              </a:rPr>
              <a:t>toâ t</a:t>
            </a:r>
            <a:r>
              <a:rPr lang="en-US" sz="6600" dirty="0" smtClean="0">
                <a:solidFill>
                  <a:srgbClr val="FF0000"/>
                </a:solidFill>
                <a:latin typeface="VNI-Avo" pitchFamily="2" charset="0"/>
              </a:rPr>
              <a:t>öôïng</a:t>
            </a:r>
            <a:endParaRPr lang="en-US" sz="6600" dirty="0">
              <a:solidFill>
                <a:srgbClr val="FF0000"/>
              </a:solidFill>
              <a:latin typeface="VNI-Avo" pitchFamily="2" charset="0"/>
            </a:endParaRPr>
          </a:p>
        </p:txBody>
      </p:sp>
      <p:sp>
        <p:nvSpPr>
          <p:cNvPr id="11" name="TextBox 17"/>
          <p:cNvSpPr txBox="1"/>
          <p:nvPr/>
        </p:nvSpPr>
        <p:spPr>
          <a:xfrm>
            <a:off x="6619836" y="4699696"/>
            <a:ext cx="5338483"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latin typeface="VNI-Avo" pitchFamily="2" charset="0"/>
              </a:rPr>
              <a:t>l</a:t>
            </a:r>
            <a:r>
              <a:rPr lang="en-US" sz="6600" dirty="0" smtClean="0">
                <a:solidFill>
                  <a:srgbClr val="7030A0"/>
                </a:solidFill>
                <a:latin typeface="VNI-Avo" pitchFamily="2" charset="0"/>
              </a:rPr>
              <a:t>öôïc</a:t>
            </a:r>
            <a:r>
              <a:rPr lang="en-US" sz="6600" dirty="0" smtClean="0">
                <a:latin typeface="VNI-Avo" pitchFamily="2" charset="0"/>
              </a:rPr>
              <a:t> goã</a:t>
            </a:r>
            <a:endParaRPr lang="en-US" sz="6600" dirty="0">
              <a:solidFill>
                <a:srgbClr val="002060"/>
              </a:solidFill>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edg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4)">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74468" y="1097280"/>
            <a:ext cx="7196201"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baøi </a:t>
            </a:r>
          </a:p>
          <a:p>
            <a:pPr algn="ctr"/>
            <a:r>
              <a:rPr lang="en-US" sz="11500" b="1" dirty="0" smtClean="0">
                <a:solidFill>
                  <a:srgbClr val="FF0000"/>
                </a:solidFill>
                <a:latin typeface="VNI-Avo" pitchFamily="2" charset="0"/>
              </a:rPr>
              <a:t>öùng duïng</a:t>
            </a:r>
            <a:endParaRPr lang="vi-VN" sz="11500" b="1" dirty="0">
              <a:solidFill>
                <a:srgbClr val="FF0000"/>
              </a:solidFill>
            </a:endParaRPr>
          </a:p>
        </p:txBody>
      </p:sp>
    </p:spTree>
    <p:extLst>
      <p:ext uri="{BB962C8B-B14F-4D97-AF65-F5344CB8AC3E}">
        <p14:creationId xmlns:p14="http://schemas.microsoft.com/office/powerpoint/2010/main" val="2086019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9027" t="22005" r="31552" b="39713"/>
          <a:stretch/>
        </p:blipFill>
        <p:spPr>
          <a:xfrm>
            <a:off x="224589" y="2101516"/>
            <a:ext cx="11742822" cy="4535279"/>
          </a:xfrm>
          <a:prstGeom prst="rect">
            <a:avLst/>
          </a:prstGeom>
          <a:ln>
            <a:noFill/>
          </a:ln>
          <a:effectLst>
            <a:softEdge rad="112500"/>
          </a:effectLst>
        </p:spPr>
      </p:pic>
      <p:pic>
        <p:nvPicPr>
          <p:cNvPr id="4" name="Picture 3"/>
          <p:cNvPicPr>
            <a:picLocks noChangeAspect="1"/>
          </p:cNvPicPr>
          <p:nvPr/>
        </p:nvPicPr>
        <p:blipFill rotWithShape="1">
          <a:blip r:embed="rId3"/>
          <a:srcRect l="32467" t="19726" r="31735" b="18555"/>
          <a:stretch/>
        </p:blipFill>
        <p:spPr>
          <a:xfrm>
            <a:off x="7010400" y="0"/>
            <a:ext cx="3721769" cy="2981594"/>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p:cNvPicPr>
            <a:picLocks noChangeAspect="1"/>
          </p:cNvPicPr>
          <p:nvPr/>
        </p:nvPicPr>
        <p:blipFill rotWithShape="1">
          <a:blip r:embed="rId4"/>
          <a:srcRect l="32833" t="19010" r="31479" b="20052"/>
          <a:stretch/>
        </p:blipFill>
        <p:spPr>
          <a:xfrm>
            <a:off x="1732548" y="623777"/>
            <a:ext cx="3031958" cy="2633229"/>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33072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843" y="2215503"/>
            <a:ext cx="10939092" cy="440120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sz="4000" dirty="0" smtClean="0">
                <a:latin typeface="VNI-Avo" pitchFamily="2" charset="0"/>
                <a:cs typeface="Times New Roman" panose="02020603050405020304" pitchFamily="18" charset="0"/>
              </a:rPr>
              <a:t>     </a:t>
            </a:r>
            <a:r>
              <a:rPr lang="en-US" sz="4000" dirty="0" err="1" smtClean="0">
                <a:latin typeface="VNI-Avo" pitchFamily="2" charset="0"/>
                <a:cs typeface="Times New Roman" panose="02020603050405020304" pitchFamily="18" charset="0"/>
              </a:rPr>
              <a:t>Ngaøy</a:t>
            </a:r>
            <a:r>
              <a:rPr lang="en-US" sz="4000" dirty="0" smtClean="0">
                <a:latin typeface="VNI-Avo" pitchFamily="2" charset="0"/>
                <a:cs typeface="Times New Roman" panose="02020603050405020304" pitchFamily="18" charset="0"/>
              </a:rPr>
              <a:t> </a:t>
            </a:r>
            <a:r>
              <a:rPr lang="en-US" sz="4000" dirty="0" err="1" smtClean="0">
                <a:latin typeface="VNI-Avo" pitchFamily="2" charset="0"/>
                <a:cs typeface="Times New Roman" panose="02020603050405020304" pitchFamily="18" charset="0"/>
              </a:rPr>
              <a:t>nghæ</a:t>
            </a:r>
            <a:r>
              <a:rPr lang="en-US" sz="4000" smtClean="0">
                <a:latin typeface="VNI-Avo" pitchFamily="2" charset="0"/>
                <a:cs typeface="Times New Roman" panose="02020603050405020304" pitchFamily="18" charset="0"/>
              </a:rPr>
              <a:t>, Vöông</a:t>
            </a:r>
            <a:r>
              <a:rPr lang="en-US" sz="4000" dirty="0" smtClean="0">
                <a:latin typeface="VNI-Avo" pitchFamily="2" charset="0"/>
                <a:cs typeface="Times New Roman" panose="02020603050405020304" pitchFamily="18" charset="0"/>
              </a:rPr>
              <a:t> </a:t>
            </a:r>
            <a:r>
              <a:rPr lang="en-US" sz="4000" dirty="0" smtClean="0">
                <a:latin typeface="VNI-Avo" pitchFamily="2" charset="0"/>
                <a:cs typeface="Times New Roman" panose="02020603050405020304" pitchFamily="18" charset="0"/>
              </a:rPr>
              <a:t>ñöôïc baø höôùng daãn laøm vöôøn. Vöông phun nöôùc, nhoå coû cho caùc luoáng rau. Vöøa laøm, baø vöøa chæ cho Vöông caùch tæa laù, vun goác. Nhìn vöôøn rau xanh toát, ñöôïc chaêm chuùt kó caøng, baø möøng laém. Baø khen Vöông coøn nhoû maø sieâng naêng. </a:t>
            </a:r>
          </a:p>
        </p:txBody>
      </p:sp>
      <p:sp>
        <p:nvSpPr>
          <p:cNvPr id="8" name="Rectangle 7"/>
          <p:cNvSpPr/>
          <p:nvPr/>
        </p:nvSpPr>
        <p:spPr>
          <a:xfrm>
            <a:off x="4117930" y="1432842"/>
            <a:ext cx="3177473"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800" b="1" dirty="0" smtClean="0">
                <a:latin typeface="VNI-Avo" pitchFamily="2" charset="0"/>
                <a:cs typeface="Times New Roman" panose="02020603050405020304" pitchFamily="18" charset="0"/>
              </a:rPr>
              <a:t>Laøm vöôøn</a:t>
            </a:r>
            <a:endParaRPr lang="en-US" sz="4800" b="1" dirty="0">
              <a:latin typeface="VNI-Avo" pitchFamily="2" charset="0"/>
              <a:cs typeface="Times New Roman" panose="02020603050405020304" pitchFamily="18" charset="0"/>
            </a:endParaRPr>
          </a:p>
        </p:txBody>
      </p:sp>
      <p:sp>
        <p:nvSpPr>
          <p:cNvPr id="12" name="Rectangle 11"/>
          <p:cNvSpPr/>
          <p:nvPr/>
        </p:nvSpPr>
        <p:spPr>
          <a:xfrm>
            <a:off x="5060759" y="2202079"/>
            <a:ext cx="1526380"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000" dirty="0" smtClean="0">
                <a:solidFill>
                  <a:srgbClr val="FF0000"/>
                </a:solidFill>
                <a:latin typeface="VNI-Avo" pitchFamily="2" charset="0"/>
                <a:cs typeface="Times New Roman" panose="02020603050405020304" pitchFamily="18" charset="0"/>
              </a:rPr>
              <a:t>öông</a:t>
            </a:r>
            <a:endParaRPr lang="en-US" sz="4000" dirty="0">
              <a:solidFill>
                <a:srgbClr val="FF0000"/>
              </a:solidFill>
              <a:latin typeface="VNI-Avo" pitchFamily="2" charset="0"/>
              <a:cs typeface="Times New Roman" panose="02020603050405020304" pitchFamily="18" charset="0"/>
            </a:endParaRPr>
          </a:p>
        </p:txBody>
      </p:sp>
      <p:cxnSp>
        <p:nvCxnSpPr>
          <p:cNvPr id="13" name="Straight Connector 12"/>
          <p:cNvCxnSpPr/>
          <p:nvPr/>
        </p:nvCxnSpPr>
        <p:spPr>
          <a:xfrm flipV="1">
            <a:off x="5086963" y="2866748"/>
            <a:ext cx="1356452" cy="1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968115" y="2203152"/>
            <a:ext cx="1526380"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000" dirty="0" smtClean="0">
                <a:solidFill>
                  <a:srgbClr val="FF0000"/>
                </a:solidFill>
                <a:latin typeface="VNI-Avo" pitchFamily="2" charset="0"/>
                <a:cs typeface="Times New Roman" panose="02020603050405020304" pitchFamily="18" charset="0"/>
              </a:rPr>
              <a:t>öông</a:t>
            </a:r>
            <a:endParaRPr lang="en-US" sz="4000" dirty="0">
              <a:solidFill>
                <a:srgbClr val="FF0000"/>
              </a:solidFill>
              <a:latin typeface="VNI-Avo" pitchFamily="2" charset="0"/>
              <a:cs typeface="Times New Roman" panose="02020603050405020304" pitchFamily="18" charset="0"/>
            </a:endParaRPr>
          </a:p>
        </p:txBody>
      </p:sp>
      <p:cxnSp>
        <p:nvCxnSpPr>
          <p:cNvPr id="23" name="Straight Connector 22"/>
          <p:cNvCxnSpPr/>
          <p:nvPr/>
        </p:nvCxnSpPr>
        <p:spPr>
          <a:xfrm flipV="1">
            <a:off x="9978824" y="2876746"/>
            <a:ext cx="1356452" cy="1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129724" y="2202083"/>
            <a:ext cx="1199367"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000" dirty="0" smtClean="0">
                <a:solidFill>
                  <a:srgbClr val="FF0000"/>
                </a:solidFill>
                <a:latin typeface="VNI-Avo" pitchFamily="2" charset="0"/>
                <a:cs typeface="Times New Roman" panose="02020603050405020304" pitchFamily="18" charset="0"/>
              </a:rPr>
              <a:t>öôc</a:t>
            </a:r>
            <a:endParaRPr lang="en-US" sz="4000" dirty="0">
              <a:solidFill>
                <a:srgbClr val="FF0000"/>
              </a:solidFill>
              <a:latin typeface="VNI-Avo" pitchFamily="2" charset="0"/>
              <a:cs typeface="Times New Roman" panose="02020603050405020304" pitchFamily="18" charset="0"/>
            </a:endParaRPr>
          </a:p>
        </p:txBody>
      </p:sp>
      <p:cxnSp>
        <p:nvCxnSpPr>
          <p:cNvPr id="25" name="Straight Connector 24"/>
          <p:cNvCxnSpPr/>
          <p:nvPr/>
        </p:nvCxnSpPr>
        <p:spPr>
          <a:xfrm flipV="1">
            <a:off x="6894652" y="2865171"/>
            <a:ext cx="1356452" cy="1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129583" y="2811764"/>
            <a:ext cx="1199367"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000" dirty="0" smtClean="0">
                <a:solidFill>
                  <a:srgbClr val="FF0000"/>
                </a:solidFill>
                <a:latin typeface="VNI-Avo" pitchFamily="2" charset="0"/>
                <a:cs typeface="Times New Roman" panose="02020603050405020304" pitchFamily="18" charset="0"/>
              </a:rPr>
              <a:t>öôc</a:t>
            </a:r>
            <a:endParaRPr lang="en-US" sz="4000" dirty="0">
              <a:solidFill>
                <a:srgbClr val="FF0000"/>
              </a:solidFill>
              <a:latin typeface="VNI-Avo" pitchFamily="2" charset="0"/>
              <a:cs typeface="Times New Roman" panose="02020603050405020304" pitchFamily="18" charset="0"/>
            </a:endParaRPr>
          </a:p>
        </p:txBody>
      </p:sp>
      <p:cxnSp>
        <p:nvCxnSpPr>
          <p:cNvPr id="27" name="Straight Connector 26"/>
          <p:cNvCxnSpPr/>
          <p:nvPr/>
        </p:nvCxnSpPr>
        <p:spPr>
          <a:xfrm flipV="1">
            <a:off x="7929247" y="3451703"/>
            <a:ext cx="1356452" cy="1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loud Callout 9"/>
          <p:cNvSpPr/>
          <p:nvPr/>
        </p:nvSpPr>
        <p:spPr>
          <a:xfrm>
            <a:off x="7130005" y="138888"/>
            <a:ext cx="4826643" cy="1953814"/>
          </a:xfrm>
          <a:prstGeom prst="cloudCallout">
            <a:avLst>
              <a:gd name="adj1" fmla="val 34994"/>
              <a:gd name="adj2" fmla="val 1851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dirty="0"/>
          </a:p>
        </p:txBody>
      </p:sp>
      <p:sp>
        <p:nvSpPr>
          <p:cNvPr id="11" name="TextBox 10"/>
          <p:cNvSpPr txBox="1"/>
          <p:nvPr/>
        </p:nvSpPr>
        <p:spPr>
          <a:xfrm>
            <a:off x="7386503" y="452024"/>
            <a:ext cx="4513292" cy="1200329"/>
          </a:xfrm>
          <a:prstGeom prst="rect">
            <a:avLst/>
          </a:prstGeom>
          <a:noFill/>
        </p:spPr>
        <p:txBody>
          <a:bodyPr wrap="square" rtlCol="0">
            <a:spAutoFit/>
          </a:bodyPr>
          <a:lstStyle/>
          <a:p>
            <a:pPr algn="ctr"/>
            <a:r>
              <a:rPr lang="en-US" sz="3600" b="1" dirty="0" smtClean="0">
                <a:latin typeface="VNI-Avo" pitchFamily="2" charset="0"/>
                <a:cs typeface="Times New Roman" panose="02020603050405020304" pitchFamily="18" charset="0"/>
              </a:rPr>
              <a:t>Baø khen Vöông </a:t>
            </a:r>
            <a:r>
              <a:rPr lang="en-US" sz="3600" b="1" dirty="0" smtClean="0">
                <a:solidFill>
                  <a:srgbClr val="FF0000"/>
                </a:solidFill>
                <a:latin typeface="VNI-Avo" pitchFamily="2" charset="0"/>
                <a:cs typeface="Times New Roman" panose="02020603050405020304" pitchFamily="18" charset="0"/>
              </a:rPr>
              <a:t>nhö theá naøo</a:t>
            </a:r>
            <a:r>
              <a:rPr lang="en-US" sz="3600" b="1" dirty="0" smtClean="0">
                <a:latin typeface="VNI-Avo" pitchFamily="2"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388431" y="268759"/>
            <a:ext cx="4513292" cy="1754326"/>
          </a:xfrm>
          <a:prstGeom prst="rect">
            <a:avLst/>
          </a:prstGeom>
          <a:noFill/>
        </p:spPr>
        <p:txBody>
          <a:bodyPr wrap="square" rtlCol="0">
            <a:spAutoFit/>
          </a:bodyPr>
          <a:lstStyle/>
          <a:p>
            <a:pPr algn="ctr"/>
            <a:r>
              <a:rPr lang="en-US" sz="3600" b="1" dirty="0" smtClean="0">
                <a:latin typeface="VNI-Avo" pitchFamily="2" charset="0"/>
                <a:cs typeface="Times New Roman" panose="02020603050405020304" pitchFamily="18" charset="0"/>
              </a:rPr>
              <a:t>Baø khen Vöông </a:t>
            </a:r>
            <a:r>
              <a:rPr lang="en-US" sz="3600" b="1" dirty="0" smtClean="0">
                <a:solidFill>
                  <a:srgbClr val="FF0000"/>
                </a:solidFill>
                <a:latin typeface="VNI-Avo" pitchFamily="2" charset="0"/>
                <a:cs typeface="Times New Roman" panose="02020603050405020304" pitchFamily="18" charset="0"/>
              </a:rPr>
              <a:t>coøn nhoû maø sieâng naêng.</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1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2"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checkerboard(across)">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22" grpId="0"/>
      <p:bldP spid="22" grpId="1"/>
      <p:bldP spid="22" grpId="2"/>
      <p:bldP spid="24" grpId="0"/>
      <p:bldP spid="26" grpId="0"/>
      <p:bldP spid="10" grpId="0" animBg="1"/>
      <p:bldP spid="10" grpId="1" animBg="1"/>
      <p:bldP spid="11" grpId="0"/>
      <p:bldP spid="11" grpId="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TextBox 23"/>
          <p:cNvSpPr txBox="1"/>
          <p:nvPr/>
        </p:nvSpPr>
        <p:spPr>
          <a:xfrm>
            <a:off x="3492370" y="1097280"/>
            <a:ext cx="5136342" cy="3154710"/>
          </a:xfrm>
          <a:prstGeom prst="rect">
            <a:avLst/>
          </a:prstGeom>
          <a:noFill/>
        </p:spPr>
        <p:txBody>
          <a:bodyPr wrap="none" rtlCol="0">
            <a:spAutoFit/>
          </a:bodyPr>
          <a:lstStyle/>
          <a:p>
            <a:pPr algn="ctr"/>
            <a:r>
              <a:rPr lang="en-US" sz="19900" b="1" dirty="0" smtClean="0">
                <a:solidFill>
                  <a:srgbClr val="FF0000"/>
                </a:solidFill>
                <a:latin typeface="VNI-Avo" pitchFamily="2" charset="0"/>
              </a:rPr>
              <a:t>Vieát</a:t>
            </a:r>
            <a:endParaRPr lang="vi-VN" sz="19900" b="1" dirty="0">
              <a:solidFill>
                <a:srgbClr val="FF0000"/>
              </a:solidFill>
            </a:endParaRPr>
          </a:p>
        </p:txBody>
      </p:sp>
    </p:spTree>
    <p:extLst>
      <p:ext uri="{BB962C8B-B14F-4D97-AF65-F5344CB8AC3E}">
        <p14:creationId xmlns:p14="http://schemas.microsoft.com/office/powerpoint/2010/main" val="1073568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843384"/>
            <a:ext cx="6172200" cy="44767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192456" y="854959"/>
            <a:ext cx="5999543" cy="4476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812647" y="-1"/>
            <a:ext cx="6991109" cy="31714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848456" y="3125284"/>
            <a:ext cx="6943725" cy="37327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ctor Thế Giới Trẻ Em Ngày Phim Hoạt Hình Banner, Vectơ, Thế Giới, Tết  Thiếu Nhi Hình nền Vector để tải xuống miễn phí"/>
          <p:cNvPicPr>
            <a:picLocks noChangeAspect="1" noChangeArrowheads="1"/>
          </p:cNvPicPr>
          <p:nvPr/>
        </p:nvPicPr>
        <p:blipFill>
          <a:blip r:embed="rId2"/>
          <a:srcRect/>
          <a:stretch>
            <a:fillRect/>
          </a:stretch>
        </p:blipFill>
        <p:spPr bwMode="auto">
          <a:xfrm>
            <a:off x="-46156" y="0"/>
            <a:ext cx="12238156" cy="6858000"/>
          </a:xfrm>
          <a:prstGeom prst="rect">
            <a:avLst/>
          </a:prstGeom>
          <a:noFill/>
        </p:spPr>
      </p:pic>
      <p:sp>
        <p:nvSpPr>
          <p:cNvPr id="3" name="TextBox 7"/>
          <p:cNvSpPr txBox="1"/>
          <p:nvPr/>
        </p:nvSpPr>
        <p:spPr>
          <a:xfrm>
            <a:off x="-1016" y="1487685"/>
            <a:ext cx="12239172" cy="830997"/>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4800" b="1" dirty="0">
                <a:ln w="0"/>
                <a:solidFill>
                  <a:schemeClr val="accent4">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TH PHÚ HÒA ĐÔNG </a:t>
            </a:r>
          </a:p>
        </p:txBody>
      </p:sp>
      <p:sp>
        <p:nvSpPr>
          <p:cNvPr id="4" name="Rectangle 3"/>
          <p:cNvSpPr/>
          <p:nvPr/>
        </p:nvSpPr>
        <p:spPr>
          <a:xfrm>
            <a:off x="3068352" y="4590426"/>
            <a:ext cx="7265900" cy="1107996"/>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smtClean="0">
                <a:solidFill>
                  <a:schemeClr val="accent6">
                    <a:lumMod val="50000"/>
                  </a:schemeClr>
                </a:solidFill>
                <a:latin typeface="HP001 5 hàng" pitchFamily="34" charset="0"/>
              </a:rPr>
              <a:t>Tuần 16 </a:t>
            </a:r>
            <a:r>
              <a:rPr lang="en-US" sz="6600" b="1" dirty="0">
                <a:latin typeface="HP001 5 hàng" pitchFamily="34" charset="0"/>
              </a:rPr>
              <a:t>– </a:t>
            </a:r>
            <a:r>
              <a:rPr lang="en-US" sz="6600" b="1" dirty="0">
                <a:solidFill>
                  <a:srgbClr val="0070C0"/>
                </a:solidFill>
                <a:latin typeface="HP001 5 hàng" pitchFamily="34" charset="0"/>
              </a:rPr>
              <a:t>Thứ </a:t>
            </a:r>
            <a:r>
              <a:rPr lang="en-US" sz="6600" b="1" dirty="0" smtClean="0">
                <a:solidFill>
                  <a:srgbClr val="0070C0"/>
                </a:solidFill>
                <a:latin typeface="HP001 5 hàng" pitchFamily="34" charset="0"/>
              </a:rPr>
              <a:t>ba</a:t>
            </a:r>
            <a:endParaRPr lang="en-US" sz="6600" b="1" dirty="0">
              <a:solidFill>
                <a:srgbClr val="0070C0"/>
              </a:solidFill>
              <a:latin typeface="HP001 5 hàng" pitchFamily="34" charset="0"/>
            </a:endParaRPr>
          </a:p>
        </p:txBody>
      </p:sp>
      <p:sp>
        <p:nvSpPr>
          <p:cNvPr id="5" name="Rectangle 4"/>
          <p:cNvSpPr/>
          <p:nvPr/>
        </p:nvSpPr>
        <p:spPr>
          <a:xfrm>
            <a:off x="4101174" y="2190135"/>
            <a:ext cx="415197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0" b="1" cap="none" spc="0" dirty="0" smtClean="0">
                <a:ln w="11430"/>
                <a:solidFill>
                  <a:srgbClr val="CC0066"/>
                </a:solidFill>
                <a:effectLst>
                  <a:outerShdw blurRad="50800" dist="39000" dir="5460000" algn="tl">
                    <a:srgbClr val="000000">
                      <a:alpha val="38000"/>
                    </a:srgbClr>
                  </a:outerShdw>
                </a:effectLst>
              </a:rPr>
              <a:t>HỌC VẦN</a:t>
            </a:r>
            <a:endParaRPr lang="en-US" sz="8000" b="1" cap="none" spc="0" dirty="0">
              <a:ln w="11430"/>
              <a:solidFill>
                <a:srgbClr val="CC0066"/>
              </a:solidFill>
              <a:effectLst>
                <a:outerShdw blurRad="50800" dist="39000" dir="5460000" algn="tl">
                  <a:srgbClr val="000000">
                    <a:alpha val="38000"/>
                  </a:srgbClr>
                </a:outerShdw>
              </a:effectLst>
            </a:endParaRPr>
          </a:p>
        </p:txBody>
      </p:sp>
      <p:sp>
        <p:nvSpPr>
          <p:cNvPr id="6" name="Rectangle 5"/>
          <p:cNvSpPr/>
          <p:nvPr/>
        </p:nvSpPr>
        <p:spPr>
          <a:xfrm>
            <a:off x="5048216" y="3368427"/>
            <a:ext cx="2230098"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cap="none" spc="0" dirty="0" smtClean="0">
                <a:ln w="11430"/>
                <a:solidFill>
                  <a:schemeClr val="accent2">
                    <a:lumMod val="75000"/>
                  </a:schemeClr>
                </a:solidFill>
                <a:effectLst>
                  <a:outerShdw blurRad="50800" dist="39000" dir="5460000" algn="tl">
                    <a:srgbClr val="000000">
                      <a:alpha val="38000"/>
                    </a:srgbClr>
                  </a:outerShdw>
                </a:effectLst>
                <a:latin typeface="VNI-Avo" pitchFamily="2" charset="0"/>
              </a:rPr>
              <a:t>LÔÙP 1</a:t>
            </a:r>
            <a:endParaRPr lang="en-US" sz="6000" b="1" cap="none" spc="0" dirty="0">
              <a:ln w="11430"/>
              <a:solidFill>
                <a:schemeClr val="accent2">
                  <a:lumMod val="75000"/>
                </a:schemeClr>
              </a:solidFill>
              <a:effectLst>
                <a:outerShdw blurRad="50800" dist="39000" dir="5460000" algn="tl">
                  <a:srgbClr val="000000">
                    <a:alpha val="38000"/>
                  </a:srgbClr>
                </a:outerShdw>
              </a:effectLst>
              <a:latin typeface="VNI-Avo"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70" y="8704"/>
            <a:ext cx="12192000" cy="68580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708643">
            <a:off x="5704794" y="387037"/>
            <a:ext cx="6658787" cy="4525235"/>
          </a:xfrm>
          <a:prstGeom prst="rect">
            <a:avLst/>
          </a:prstGeom>
          <a:noFill/>
        </p:spPr>
        <p:txBody>
          <a:bodyPr wrap="none" rtlCol="0">
            <a:prstTxWarp prst="textArchUpPour">
              <a:avLst>
                <a:gd name="adj1" fmla="val 10836382"/>
                <a:gd name="adj2" fmla="val 37967"/>
              </a:avLst>
            </a:prstTxWarp>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CHÚC CÁC EM HỌC GIỎI!</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GIF umbrella minion minions - animated GIF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10687">
            <a:off x="5867057" y="1878487"/>
            <a:ext cx="4683711" cy="24784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46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5012" y="-351943"/>
            <a:ext cx="4303058" cy="156966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600" dirty="0" smtClean="0">
                <a:solidFill>
                  <a:srgbClr val="FF0000"/>
                </a:solidFill>
                <a:latin typeface="VNI-Avo" pitchFamily="2" charset="0"/>
              </a:rPr>
              <a:t>uoâng</a:t>
            </a:r>
            <a:endParaRPr lang="en-US" sz="9600" dirty="0">
              <a:solidFill>
                <a:srgbClr val="FF0000"/>
              </a:solidFill>
              <a:latin typeface="VNI-Avo" pitchFamily="2" charset="0"/>
            </a:endParaRPr>
          </a:p>
        </p:txBody>
      </p:sp>
      <p:sp>
        <p:nvSpPr>
          <p:cNvPr id="3" name="TextBox 3"/>
          <p:cNvSpPr txBox="1"/>
          <p:nvPr/>
        </p:nvSpPr>
        <p:spPr>
          <a:xfrm>
            <a:off x="7151369" y="-217474"/>
            <a:ext cx="4758243" cy="156966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600" dirty="0" smtClean="0">
                <a:solidFill>
                  <a:srgbClr val="7030A0"/>
                </a:solidFill>
                <a:latin typeface="VNI-Avo" pitchFamily="2" charset="0"/>
              </a:rPr>
              <a:t>uoâc</a:t>
            </a:r>
            <a:endParaRPr lang="en-US" sz="9600" dirty="0">
              <a:solidFill>
                <a:srgbClr val="7030A0"/>
              </a:solidFill>
              <a:latin typeface="VNI-Avo" pitchFamily="2" charset="0"/>
            </a:endParaRPr>
          </a:p>
        </p:txBody>
      </p:sp>
      <p:sp>
        <p:nvSpPr>
          <p:cNvPr id="4" name="TextBox 12"/>
          <p:cNvSpPr txBox="1"/>
          <p:nvPr/>
        </p:nvSpPr>
        <p:spPr>
          <a:xfrm>
            <a:off x="282388" y="1323427"/>
            <a:ext cx="5674658"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latin typeface="VNI-Avo" pitchFamily="2" charset="0"/>
              </a:rPr>
              <a:t>quaû ch</a:t>
            </a:r>
            <a:r>
              <a:rPr lang="en-US" sz="6600" dirty="0" smtClean="0">
                <a:solidFill>
                  <a:srgbClr val="FF0000"/>
                </a:solidFill>
                <a:latin typeface="VNI-Avo" pitchFamily="2" charset="0"/>
              </a:rPr>
              <a:t>uoâng</a:t>
            </a:r>
            <a:endParaRPr lang="en-US" sz="6600" dirty="0">
              <a:solidFill>
                <a:srgbClr val="FF0000"/>
              </a:solidFill>
              <a:latin typeface="VNI-Avo" pitchFamily="2" charset="0"/>
            </a:endParaRPr>
          </a:p>
        </p:txBody>
      </p:sp>
      <p:sp>
        <p:nvSpPr>
          <p:cNvPr id="5" name="TextBox 13"/>
          <p:cNvSpPr txBox="1"/>
          <p:nvPr/>
        </p:nvSpPr>
        <p:spPr>
          <a:xfrm>
            <a:off x="6118410" y="1381701"/>
            <a:ext cx="5383307"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latin typeface="VNI-Avo" pitchFamily="2" charset="0"/>
              </a:rPr>
              <a:t>ngoïc ñ</a:t>
            </a:r>
            <a:r>
              <a:rPr lang="en-US" sz="6600" dirty="0" smtClean="0">
                <a:solidFill>
                  <a:srgbClr val="7030A0"/>
                </a:solidFill>
                <a:latin typeface="VNI-Avo" pitchFamily="2" charset="0"/>
              </a:rPr>
              <a:t>uoác</a:t>
            </a:r>
            <a:endParaRPr lang="en-US" sz="6600" dirty="0">
              <a:solidFill>
                <a:srgbClr val="7030A0"/>
              </a:solidFill>
              <a:latin typeface="VNI-Avo" pitchFamily="2" charset="0"/>
            </a:endParaRPr>
          </a:p>
        </p:txBody>
      </p:sp>
      <p:sp>
        <p:nvSpPr>
          <p:cNvPr id="6" name="TextBox 14"/>
          <p:cNvSpPr txBox="1"/>
          <p:nvPr/>
        </p:nvSpPr>
        <p:spPr>
          <a:xfrm>
            <a:off x="336176" y="2771230"/>
            <a:ext cx="5338483"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latin typeface="VNI-Avo" pitchFamily="2" charset="0"/>
              </a:rPr>
              <a:t>ñi x</a:t>
            </a:r>
            <a:r>
              <a:rPr lang="en-US" sz="6600" dirty="0" smtClean="0">
                <a:solidFill>
                  <a:srgbClr val="FF0000"/>
                </a:solidFill>
                <a:latin typeface="VNI-Avo" pitchFamily="2" charset="0"/>
              </a:rPr>
              <a:t>uoàng</a:t>
            </a:r>
            <a:endParaRPr lang="en-US" sz="6600" dirty="0">
              <a:solidFill>
                <a:srgbClr val="FF0000"/>
              </a:solidFill>
              <a:latin typeface="VNI-Avo" pitchFamily="2" charset="0"/>
            </a:endParaRPr>
          </a:p>
        </p:txBody>
      </p:sp>
      <p:sp>
        <p:nvSpPr>
          <p:cNvPr id="7" name="TextBox 15"/>
          <p:cNvSpPr txBox="1"/>
          <p:nvPr/>
        </p:nvSpPr>
        <p:spPr>
          <a:xfrm>
            <a:off x="6109445" y="2816053"/>
            <a:ext cx="5338483"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latin typeface="VNI-Avo" pitchFamily="2" charset="0"/>
              </a:rPr>
              <a:t>caùi c</a:t>
            </a:r>
            <a:r>
              <a:rPr lang="en-US" sz="6600" dirty="0" smtClean="0">
                <a:solidFill>
                  <a:srgbClr val="7030A0"/>
                </a:solidFill>
                <a:latin typeface="VNI-Avo" pitchFamily="2" charset="0"/>
              </a:rPr>
              <a:t>uoác</a:t>
            </a:r>
            <a:endParaRPr lang="en-US" sz="6600" dirty="0">
              <a:solidFill>
                <a:srgbClr val="7030A0"/>
              </a:solidFill>
              <a:latin typeface="VNI-Avo" pitchFamily="2" charset="0"/>
            </a:endParaRPr>
          </a:p>
        </p:txBody>
      </p:sp>
      <p:sp>
        <p:nvSpPr>
          <p:cNvPr id="8" name="TextBox 16"/>
          <p:cNvSpPr txBox="1"/>
          <p:nvPr/>
        </p:nvSpPr>
        <p:spPr>
          <a:xfrm>
            <a:off x="327212" y="4262996"/>
            <a:ext cx="5338483"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latin typeface="VNI-Avo" pitchFamily="2" charset="0"/>
              </a:rPr>
              <a:t>ñoàng r</a:t>
            </a:r>
            <a:r>
              <a:rPr lang="en-US" sz="6600" dirty="0" smtClean="0">
                <a:solidFill>
                  <a:srgbClr val="FF0000"/>
                </a:solidFill>
                <a:latin typeface="VNI-Avo" pitchFamily="2" charset="0"/>
              </a:rPr>
              <a:t>uoäng</a:t>
            </a:r>
            <a:endParaRPr lang="en-US" sz="6600" dirty="0">
              <a:solidFill>
                <a:srgbClr val="FF0000"/>
              </a:solidFill>
              <a:latin typeface="VNI-Avo" pitchFamily="2" charset="0"/>
            </a:endParaRPr>
          </a:p>
        </p:txBody>
      </p:sp>
      <p:sp>
        <p:nvSpPr>
          <p:cNvPr id="9" name="TextBox 17"/>
          <p:cNvSpPr txBox="1"/>
          <p:nvPr/>
        </p:nvSpPr>
        <p:spPr>
          <a:xfrm>
            <a:off x="6073586" y="4307821"/>
            <a:ext cx="5338483"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latin typeface="VNI-Avo" pitchFamily="2" charset="0"/>
              </a:rPr>
              <a:t>l</a:t>
            </a:r>
            <a:r>
              <a:rPr lang="en-US" sz="6600" dirty="0" smtClean="0">
                <a:solidFill>
                  <a:srgbClr val="7030A0"/>
                </a:solidFill>
                <a:latin typeface="VNI-Avo" pitchFamily="2" charset="0"/>
              </a:rPr>
              <a:t>uoäc</a:t>
            </a:r>
            <a:r>
              <a:rPr lang="en-US" sz="6600" dirty="0" smtClean="0">
                <a:latin typeface="VNI-Avo" pitchFamily="2" charset="0"/>
              </a:rPr>
              <a:t> rau</a:t>
            </a:r>
            <a:endParaRPr lang="en-US" sz="6600" dirty="0">
              <a:solidFill>
                <a:srgbClr val="002060"/>
              </a:solidFill>
              <a:latin typeface="VNI-Avo" pitchFamily="2" charset="0"/>
            </a:endParaRPr>
          </a:p>
        </p:txBody>
      </p:sp>
      <p:sp>
        <p:nvSpPr>
          <p:cNvPr id="10" name="TextBox 16"/>
          <p:cNvSpPr txBox="1"/>
          <p:nvPr/>
        </p:nvSpPr>
        <p:spPr>
          <a:xfrm>
            <a:off x="324101" y="5596063"/>
            <a:ext cx="12307750" cy="92333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dirty="0" smtClean="0">
                <a:latin typeface="VNI-Avo" pitchFamily="2" charset="0"/>
              </a:rPr>
              <a:t>Beù caûm laïnh vì maëc chöa ñuû aám. </a:t>
            </a:r>
            <a:endParaRPr lang="en-US" sz="5400" dirty="0">
              <a:solidFill>
                <a:srgbClr val="FF0000"/>
              </a:solidFill>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edge">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edge">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4)">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01111" y="811989"/>
            <a:ext cx="4729180" cy="144655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    </a:t>
            </a:r>
            <a:r>
              <a:rPr lang="en-US" sz="6600" b="1" u="sng" dirty="0" smtClean="0">
                <a:latin typeface="VNI-Avo" pitchFamily="2" charset="0"/>
                <a:cs typeface="Times New Roman" panose="02020603050405020304" pitchFamily="18" charset="0"/>
              </a:rPr>
              <a:t>Baøi 77</a:t>
            </a:r>
            <a:r>
              <a:rPr lang="en-US" sz="6600" b="1" dirty="0" smtClean="0">
                <a:latin typeface="VNI-Avo" pitchFamily="2" charset="0"/>
                <a:cs typeface="Times New Roman" panose="02020603050405020304" pitchFamily="18" charset="0"/>
              </a:rPr>
              <a:t>:</a:t>
            </a:r>
            <a:r>
              <a:rPr lang="en-US" sz="8800" b="1" dirty="0" smtClean="0">
                <a:latin typeface="VNI-Avo" pitchFamily="2" charset="0"/>
                <a:cs typeface="Times New Roman" panose="02020603050405020304" pitchFamily="18" charset="0"/>
              </a:rPr>
              <a:t>   </a:t>
            </a:r>
            <a:endParaRPr lang="vi-VN" sz="9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836030" y="2472883"/>
            <a:ext cx="8012283" cy="1692771"/>
          </a:xfrm>
          <a:prstGeom prst="rect">
            <a:avLst/>
          </a:prstGeom>
        </p:spPr>
        <p:txBody>
          <a:bodyPr wrap="square">
            <a:spAutoFit/>
          </a:bodyPr>
          <a:lstStyle/>
          <a:p>
            <a:r>
              <a:rPr lang="en-US" sz="10400" b="1" dirty="0" smtClean="0">
                <a:solidFill>
                  <a:srgbClr val="FF0000"/>
                </a:solidFill>
                <a:latin typeface="VNI-Avo" pitchFamily="2" charset="0"/>
                <a:cs typeface="Times New Roman" panose="02020603050405020304" pitchFamily="18" charset="0"/>
              </a:rPr>
              <a:t>öông  öôc</a:t>
            </a:r>
            <a:endParaRPr lang="vi-VN" sz="104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188780" y="3962231"/>
            <a:ext cx="4746812" cy="144655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    </a:t>
            </a:r>
            <a:r>
              <a:rPr lang="en-US" sz="6600" b="1" dirty="0" smtClean="0">
                <a:latin typeface="VNI-Avo" pitchFamily="2" charset="0"/>
                <a:cs typeface="Times New Roman" panose="02020603050405020304" pitchFamily="18" charset="0"/>
              </a:rPr>
              <a:t>(Tieát 1)</a:t>
            </a:r>
            <a:r>
              <a:rPr lang="en-US" sz="8800" b="1" dirty="0" smtClean="0">
                <a:latin typeface="VNI-Avo" pitchFamily="2" charset="0"/>
                <a:cs typeface="Times New Roman" panose="02020603050405020304" pitchFamily="18" charset="0"/>
              </a:rPr>
              <a:t>   </a:t>
            </a:r>
            <a:endParaRPr lang="vi-VN" sz="9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21200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28892" y="1854926"/>
            <a:ext cx="9671172" cy="2215991"/>
          </a:xfrm>
          <a:prstGeom prst="rect">
            <a:avLst/>
          </a:prstGeom>
          <a:noFill/>
        </p:spPr>
        <p:txBody>
          <a:bodyPr wrap="square" rtlCol="0">
            <a:spAutoFit/>
          </a:bodyPr>
          <a:lstStyle/>
          <a:p>
            <a:pPr algn="ctr"/>
            <a:r>
              <a:rPr lang="en-US" sz="13800" b="1" dirty="0" smtClean="0">
                <a:solidFill>
                  <a:srgbClr val="FF0000"/>
                </a:solidFill>
                <a:latin typeface="VNI-Avo" pitchFamily="2" charset="0"/>
              </a:rPr>
              <a:t>Khaùm phaù</a:t>
            </a:r>
            <a:endParaRPr lang="vi-VN" sz="13800" b="1" dirty="0">
              <a:solidFill>
                <a:srgbClr val="FF0000"/>
              </a:solidFill>
            </a:endParaRPr>
          </a:p>
        </p:txBody>
      </p:sp>
    </p:spTree>
    <p:extLst>
      <p:ext uri="{BB962C8B-B14F-4D97-AF65-F5344CB8AC3E}">
        <p14:creationId xmlns:p14="http://schemas.microsoft.com/office/powerpoint/2010/main" val="214802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9611" y="2745000"/>
            <a:ext cx="3533180" cy="1107996"/>
          </a:xfrm>
          <a:prstGeom prst="rect">
            <a:avLst/>
          </a:prstGeom>
          <a:noFill/>
        </p:spPr>
        <p:txBody>
          <a:bodyPr wrap="square" rtlCol="0">
            <a:spAutoFit/>
          </a:bodyPr>
          <a:lstStyle/>
          <a:p>
            <a:r>
              <a:rPr lang="en-US" sz="6600" b="1" dirty="0" smtClean="0">
                <a:latin typeface="VNI-Avo" pitchFamily="2" charset="0"/>
                <a:cs typeface="Times New Roman" panose="02020603050405020304" pitchFamily="18" charset="0"/>
              </a:rPr>
              <a:t>g</a:t>
            </a:r>
            <a:r>
              <a:rPr lang="en-US" sz="6600" b="1" dirty="0" smtClean="0">
                <a:solidFill>
                  <a:srgbClr val="FF0000"/>
                </a:solidFill>
                <a:latin typeface="VNI-Avo" pitchFamily="2" charset="0"/>
                <a:cs typeface="Times New Roman" panose="02020603050405020304" pitchFamily="18" charset="0"/>
              </a:rPr>
              <a:t>öông</a:t>
            </a:r>
            <a:endParaRPr lang="vi-VN" sz="6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632045" y="3762660"/>
            <a:ext cx="2687238" cy="1107996"/>
          </a:xfrm>
          <a:prstGeom prst="rect">
            <a:avLst/>
          </a:prstGeom>
          <a:noFill/>
        </p:spPr>
        <p:txBody>
          <a:bodyPr wrap="square" rtlCol="0">
            <a:spAutoFit/>
          </a:bodyPr>
          <a:lstStyle/>
          <a:p>
            <a:r>
              <a:rPr lang="en-US" sz="6600" b="1" dirty="0" smtClean="0">
                <a:solidFill>
                  <a:srgbClr val="FF0000"/>
                </a:solidFill>
                <a:latin typeface="VNI-Avo" pitchFamily="2" charset="0"/>
                <a:cs typeface="Times New Roman" panose="02020603050405020304" pitchFamily="18" charset="0"/>
              </a:rPr>
              <a:t>öông</a:t>
            </a:r>
            <a:endParaRPr lang="vi-VN" sz="6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218038" y="4602660"/>
            <a:ext cx="2200053" cy="1107996"/>
          </a:xfrm>
          <a:prstGeom prst="rect">
            <a:avLst/>
          </a:prstGeom>
          <a:noFill/>
        </p:spPr>
        <p:txBody>
          <a:bodyPr wrap="square" rtlCol="0">
            <a:spAutoFit/>
          </a:bodyPr>
          <a:lstStyle/>
          <a:p>
            <a:r>
              <a:rPr lang="en-US" sz="6600" b="1" dirty="0" smtClean="0">
                <a:solidFill>
                  <a:srgbClr val="FF0000"/>
                </a:solidFill>
                <a:latin typeface="VNI-Avo" pitchFamily="2" charset="0"/>
                <a:cs typeface="Times New Roman" panose="02020603050405020304" pitchFamily="18" charset="0"/>
              </a:rPr>
              <a:t>öôc</a:t>
            </a:r>
            <a:endParaRPr lang="vi-VN" sz="6600" b="1"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6921660" y="5758203"/>
            <a:ext cx="5177739" cy="832453"/>
            <a:chOff x="613597" y="5347697"/>
            <a:chExt cx="4284072" cy="832453"/>
          </a:xfrm>
        </p:grpSpPr>
        <p:sp>
          <p:nvSpPr>
            <p:cNvPr id="15" name="Rectangle 14"/>
            <p:cNvSpPr/>
            <p:nvPr/>
          </p:nvSpPr>
          <p:spPr>
            <a:xfrm>
              <a:off x="613597" y="5373862"/>
              <a:ext cx="1166739"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anose="02020603050405020304" pitchFamily="18" charset="0"/>
                </a:rPr>
                <a:t>öô</a:t>
              </a:r>
              <a:endParaRPr lang="vi-VN" sz="6600" dirty="0">
                <a:latin typeface="Times New Roman" panose="02020603050405020304" pitchFamily="18" charset="0"/>
                <a:cs typeface="Times New Roman" panose="02020603050405020304" pitchFamily="18" charset="0"/>
              </a:endParaRPr>
            </a:p>
          </p:txBody>
        </p:sp>
        <p:cxnSp>
          <p:nvCxnSpPr>
            <p:cNvPr id="17" name="Straight Connector 16"/>
            <p:cNvCxnSpPr>
              <a:stCxn id="15" idx="3"/>
              <a:endCxn id="16" idx="1"/>
            </p:cNvCxnSpPr>
            <p:nvPr/>
          </p:nvCxnSpPr>
          <p:spPr>
            <a:xfrm flipV="1">
              <a:off x="1780336" y="5775718"/>
              <a:ext cx="220858" cy="1288"/>
            </a:xfrm>
            <a:prstGeom prst="line">
              <a:avLst/>
            </a:prstGeom>
            <a:ln w="28575"/>
          </p:spPr>
          <p:style>
            <a:lnRef idx="1">
              <a:schemeClr val="dk1"/>
            </a:lnRef>
            <a:fillRef idx="0">
              <a:schemeClr val="dk1"/>
            </a:fillRef>
            <a:effectRef idx="0">
              <a:schemeClr val="dk1"/>
            </a:effectRef>
            <a:fontRef idx="minor">
              <a:schemeClr val="tx1"/>
            </a:fontRef>
          </p:style>
        </p:cxnSp>
        <p:sp>
          <p:nvSpPr>
            <p:cNvPr id="18" name="Rectangle 17"/>
            <p:cNvSpPr/>
            <p:nvPr/>
          </p:nvSpPr>
          <p:spPr>
            <a:xfrm>
              <a:off x="3285555" y="5347697"/>
              <a:ext cx="1612114" cy="80386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anose="02020603050405020304" pitchFamily="18" charset="0"/>
                </a:rPr>
                <a:t>öôc</a:t>
              </a:r>
              <a:endParaRPr lang="vi-VN" sz="6600" dirty="0">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654004" y="5784354"/>
              <a:ext cx="645016" cy="145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2001194" y="5373786"/>
              <a:ext cx="796468"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a:latin typeface="VNI-Avo" pitchFamily="2" charset="0"/>
                  <a:cs typeface="Times New Roman" panose="02020603050405020304" pitchFamily="18" charset="0"/>
                </a:rPr>
                <a:t>c</a:t>
              </a:r>
              <a:endParaRPr lang="vi-VN" sz="6600"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a:off x="8218032" y="4612398"/>
            <a:ext cx="1380139" cy="1107996"/>
          </a:xfrm>
          <a:prstGeom prst="rect">
            <a:avLst/>
          </a:prstGeom>
          <a:noFill/>
        </p:spPr>
        <p:txBody>
          <a:bodyPr wrap="square" rtlCol="0">
            <a:spAutoFit/>
          </a:bodyPr>
          <a:lstStyle/>
          <a:p>
            <a:r>
              <a:rPr lang="en-US" sz="6600" b="1" dirty="0" smtClean="0">
                <a:solidFill>
                  <a:srgbClr val="7030A0"/>
                </a:solidFill>
                <a:latin typeface="VNI-Avo" pitchFamily="2" charset="0"/>
                <a:cs typeface="Times New Roman" panose="02020603050405020304" pitchFamily="18" charset="0"/>
              </a:rPr>
              <a:t>öô</a:t>
            </a:r>
            <a:endParaRPr lang="vi-VN" sz="6600" b="1" dirty="0">
              <a:solidFill>
                <a:srgbClr val="7030A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9256455" y="4606388"/>
            <a:ext cx="859953" cy="1107996"/>
          </a:xfrm>
          <a:prstGeom prst="rect">
            <a:avLst/>
          </a:prstGeom>
          <a:noFill/>
        </p:spPr>
        <p:txBody>
          <a:bodyPr wrap="square" rtlCol="0">
            <a:spAutoFit/>
          </a:bodyPr>
          <a:lstStyle/>
          <a:p>
            <a:r>
              <a:rPr lang="en-US" sz="6600" b="1" dirty="0" smtClean="0">
                <a:solidFill>
                  <a:schemeClr val="accent6">
                    <a:lumMod val="50000"/>
                  </a:schemeClr>
                </a:solidFill>
                <a:latin typeface="VNI-Avo" pitchFamily="2" charset="0"/>
                <a:cs typeface="Times New Roman" panose="02020603050405020304" pitchFamily="18" charset="0"/>
              </a:rPr>
              <a:t>c</a:t>
            </a:r>
            <a:endParaRPr lang="vi-VN"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3" name="AutoShape 4" descr="COMBO 2 CÂY GIỐNG CHANH KHÔNG HẠT DÒNG QUẢ CHÙM SIÊU NĂNG SUẤT, CAM KẾT  GIỐNG CHUẨN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4" name="AutoShape 6" descr="COMBO 2 CÂY GIỐNG CHANH KHÔNG HẠT DÒNG QUẢ CHÙM SIÊU NĂNG SUẤT, CAM KẾT  GIỐNG CHUẨN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5" name="AutoShape 8" descr="COMBO 2 CÂY GIỐNG CHANH KHÔNG HẠT DÒNG QUẢ CHÙM SIÊU NĂNG SUẤT, CAM KẾT  GIỐNG CHUẨN | Lazada.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6" name="AutoShape 12" descr="COMBO 2 CÂY GIỐNG CHANH KHÔNG HẠT DÒNG QUẢ CHÙM SIÊU NĂNG SUẤT, CAM KẾT  GIỐNG CHUẨN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7" name="TextBox 26"/>
          <p:cNvSpPr txBox="1"/>
          <p:nvPr/>
        </p:nvSpPr>
        <p:spPr>
          <a:xfrm>
            <a:off x="7462330" y="2875289"/>
            <a:ext cx="4216518" cy="1107996"/>
          </a:xfrm>
          <a:prstGeom prst="rect">
            <a:avLst/>
          </a:prstGeom>
          <a:noFill/>
        </p:spPr>
        <p:txBody>
          <a:bodyPr wrap="square" rtlCol="0">
            <a:spAutoFit/>
          </a:bodyPr>
          <a:lstStyle/>
          <a:p>
            <a:r>
              <a:rPr lang="en-US" sz="6600" b="1" dirty="0" smtClean="0">
                <a:latin typeface="VNI-Avo" pitchFamily="2" charset="0"/>
                <a:cs typeface="Times New Roman" panose="02020603050405020304" pitchFamily="18" charset="0"/>
              </a:rPr>
              <a:t>th</a:t>
            </a:r>
            <a:r>
              <a:rPr lang="en-US" sz="6600" b="1" dirty="0" smtClean="0">
                <a:solidFill>
                  <a:srgbClr val="FF0000"/>
                </a:solidFill>
                <a:latin typeface="VNI-Avo" pitchFamily="2" charset="0"/>
                <a:cs typeface="Times New Roman" panose="02020603050405020304" pitchFamily="18" charset="0"/>
              </a:rPr>
              <a:t>öôùc </a:t>
            </a:r>
            <a:r>
              <a:rPr lang="en-US" sz="6600" b="1" dirty="0" smtClean="0">
                <a:latin typeface="VNI-Avo" pitchFamily="2" charset="0"/>
                <a:cs typeface="Times New Roman" panose="02020603050405020304" pitchFamily="18" charset="0"/>
              </a:rPr>
              <a:t>keû</a:t>
            </a:r>
            <a:endParaRPr lang="vi-VN" sz="66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991098" y="3734558"/>
            <a:ext cx="3356659" cy="1107996"/>
          </a:xfrm>
          <a:prstGeom prst="rect">
            <a:avLst/>
          </a:prstGeom>
          <a:noFill/>
        </p:spPr>
        <p:txBody>
          <a:bodyPr wrap="square" rtlCol="0">
            <a:spAutoFit/>
          </a:bodyPr>
          <a:lstStyle/>
          <a:p>
            <a:r>
              <a:rPr lang="en-US" sz="6600" b="1" dirty="0">
                <a:latin typeface="VNI-Avo" pitchFamily="2" charset="0"/>
                <a:cs typeface="Times New Roman" panose="02020603050405020304" pitchFamily="18" charset="0"/>
              </a:rPr>
              <a:t> </a:t>
            </a:r>
            <a:r>
              <a:rPr lang="en-US" sz="6600" b="1" dirty="0" smtClean="0">
                <a:latin typeface="VNI-Avo" pitchFamily="2" charset="0"/>
                <a:cs typeface="Times New Roman" panose="02020603050405020304" pitchFamily="18" charset="0"/>
              </a:rPr>
              <a:t> th</a:t>
            </a:r>
            <a:r>
              <a:rPr lang="en-US" sz="6600" b="1" dirty="0" smtClean="0">
                <a:solidFill>
                  <a:srgbClr val="FF0000"/>
                </a:solidFill>
                <a:latin typeface="VNI-Avo" pitchFamily="2" charset="0"/>
                <a:cs typeface="Times New Roman" panose="02020603050405020304" pitchFamily="18" charset="0"/>
              </a:rPr>
              <a:t>öôùc</a:t>
            </a:r>
            <a:r>
              <a:rPr lang="en-US" sz="6600" b="1" dirty="0" smtClean="0">
                <a:latin typeface="VNI-Avo" pitchFamily="2" charset="0"/>
                <a:cs typeface="Times New Roman" panose="02020603050405020304" pitchFamily="18" charset="0"/>
              </a:rPr>
              <a:t> </a:t>
            </a:r>
            <a:endParaRPr lang="vi-VN" sz="66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2668849" y="3760753"/>
            <a:ext cx="1463316" cy="1107996"/>
          </a:xfrm>
          <a:prstGeom prst="rect">
            <a:avLst/>
          </a:prstGeom>
          <a:noFill/>
        </p:spPr>
        <p:txBody>
          <a:bodyPr wrap="square" rtlCol="0">
            <a:spAutoFit/>
          </a:bodyPr>
          <a:lstStyle/>
          <a:p>
            <a:r>
              <a:rPr lang="en-US" sz="6600" b="1" dirty="0" smtClean="0">
                <a:solidFill>
                  <a:srgbClr val="002060"/>
                </a:solidFill>
                <a:latin typeface="VNI-Avo" pitchFamily="2" charset="0"/>
                <a:cs typeface="Times New Roman" panose="02020603050405020304" pitchFamily="18" charset="0"/>
              </a:rPr>
              <a:t>ng</a:t>
            </a:r>
            <a:endParaRPr lang="vi-VN" sz="6600" b="1" dirty="0">
              <a:solidFill>
                <a:srgbClr val="00206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632039" y="3759496"/>
            <a:ext cx="1439676" cy="1107996"/>
          </a:xfrm>
          <a:prstGeom prst="rect">
            <a:avLst/>
          </a:prstGeom>
          <a:noFill/>
        </p:spPr>
        <p:txBody>
          <a:bodyPr wrap="square" rtlCol="0">
            <a:spAutoFit/>
          </a:bodyPr>
          <a:lstStyle/>
          <a:p>
            <a:r>
              <a:rPr lang="en-US" sz="6600" b="1" dirty="0" smtClean="0">
                <a:solidFill>
                  <a:schemeClr val="accent2">
                    <a:lumMod val="50000"/>
                  </a:schemeClr>
                </a:solidFill>
                <a:latin typeface="VNI-Avo" pitchFamily="2" charset="0"/>
                <a:cs typeface="Times New Roman" panose="02020603050405020304" pitchFamily="18" charset="0"/>
              </a:rPr>
              <a:t>öô</a:t>
            </a:r>
            <a:endParaRPr lang="vi-VN" sz="6600" b="1"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81025" y="5784292"/>
            <a:ext cx="6458667" cy="821075"/>
            <a:chOff x="917574" y="5604011"/>
            <a:chExt cx="4744415" cy="821075"/>
          </a:xfrm>
        </p:grpSpPr>
        <p:grpSp>
          <p:nvGrpSpPr>
            <p:cNvPr id="8" name="Group 7"/>
            <p:cNvGrpSpPr/>
            <p:nvPr/>
          </p:nvGrpSpPr>
          <p:grpSpPr>
            <a:xfrm>
              <a:off x="917574" y="5604011"/>
              <a:ext cx="2888054" cy="821075"/>
              <a:chOff x="701023" y="5373862"/>
              <a:chExt cx="2793655" cy="821075"/>
            </a:xfrm>
          </p:grpSpPr>
          <p:sp>
            <p:nvSpPr>
              <p:cNvPr id="9" name="Rectangle 8"/>
              <p:cNvSpPr/>
              <p:nvPr/>
            </p:nvSpPr>
            <p:spPr>
              <a:xfrm>
                <a:off x="701023" y="5373862"/>
                <a:ext cx="974342"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anose="02020603050405020304" pitchFamily="18" charset="0"/>
                  </a:rPr>
                  <a:t>öô</a:t>
                </a:r>
                <a:endParaRPr lang="vi-VN" sz="6600" dirty="0">
                  <a:latin typeface="Times New Roman" panose="02020603050405020304" pitchFamily="18" charset="0"/>
                  <a:cs typeface="Times New Roman" panose="02020603050405020304" pitchFamily="18" charset="0"/>
                </a:endParaRPr>
              </a:p>
            </p:txBody>
          </p:sp>
          <p:cxnSp>
            <p:nvCxnSpPr>
              <p:cNvPr id="11" name="Straight Connector 10"/>
              <p:cNvCxnSpPr>
                <a:stCxn id="9" idx="3"/>
              </p:cNvCxnSpPr>
              <p:nvPr/>
            </p:nvCxnSpPr>
            <p:spPr>
              <a:xfrm flipV="1">
                <a:off x="1675365" y="5775718"/>
                <a:ext cx="298204" cy="1288"/>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2972714" y="5803046"/>
                <a:ext cx="5219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1973669" y="5391073"/>
                <a:ext cx="1086330"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anose="02020603050405020304" pitchFamily="18" charset="0"/>
                  </a:rPr>
                  <a:t>ng</a:t>
                </a:r>
                <a:endParaRPr lang="vi-VN" sz="6600" dirty="0">
                  <a:latin typeface="Times New Roman" panose="02020603050405020304" pitchFamily="18" charset="0"/>
                  <a:cs typeface="Times New Roman" panose="02020603050405020304" pitchFamily="18" charset="0"/>
                </a:endParaRPr>
              </a:p>
            </p:txBody>
          </p:sp>
        </p:grpSp>
        <p:sp>
          <p:nvSpPr>
            <p:cNvPr id="39" name="Rectangle 38"/>
            <p:cNvSpPr/>
            <p:nvPr/>
          </p:nvSpPr>
          <p:spPr>
            <a:xfrm>
              <a:off x="3809171" y="5621222"/>
              <a:ext cx="1852818"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anose="02020603050405020304" pitchFamily="18" charset="0"/>
                </a:rPr>
                <a:t>öông</a:t>
              </a:r>
              <a:endParaRPr lang="vi-VN" sz="6600" dirty="0">
                <a:latin typeface="Times New Roman" panose="02020603050405020304" pitchFamily="18" charset="0"/>
                <a:cs typeface="Times New Roman" panose="02020603050405020304" pitchFamily="18" charset="0"/>
              </a:endParaRPr>
            </a:p>
          </p:txBody>
        </p:sp>
      </p:grpSp>
      <p:pic>
        <p:nvPicPr>
          <p:cNvPr id="38" name="Picture 37"/>
          <p:cNvPicPr>
            <a:picLocks noChangeAspect="1"/>
          </p:cNvPicPr>
          <p:nvPr/>
        </p:nvPicPr>
        <p:blipFill rotWithShape="1">
          <a:blip r:embed="rId2"/>
          <a:srcRect l="43228" t="19531" r="35908" b="49414"/>
          <a:stretch/>
        </p:blipFill>
        <p:spPr>
          <a:xfrm>
            <a:off x="530574" y="120889"/>
            <a:ext cx="4354614" cy="2774426"/>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0" name="Picture 39"/>
          <p:cNvPicPr>
            <a:picLocks noChangeAspect="1"/>
          </p:cNvPicPr>
          <p:nvPr/>
        </p:nvPicPr>
        <p:blipFill rotWithShape="1">
          <a:blip r:embed="rId3"/>
          <a:srcRect l="36676" t="26042" r="35212" b="54232"/>
          <a:stretch/>
        </p:blipFill>
        <p:spPr>
          <a:xfrm>
            <a:off x="7321043" y="94502"/>
            <a:ext cx="4419058" cy="2784758"/>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6361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75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42" presetClass="path" presetSubtype="0" decel="10000" fill="hold" grpId="0" nodeType="withEffect">
                                  <p:stCondLst>
                                    <p:cond delay="0"/>
                                  </p:stCondLst>
                                  <p:childTnLst>
                                    <p:animMotion origin="layout" path="M 0.00313 -0.11921 L -3.125E-6 -1.48148E-6 " pathEditMode="relative" rAng="0" ptsTypes="AA">
                                      <p:cBhvr>
                                        <p:cTn id="18" dur="750" fill="hold"/>
                                        <p:tgtEl>
                                          <p:spTgt spid="6"/>
                                        </p:tgtEl>
                                        <p:attrNameLst>
                                          <p:attrName>ppt_x</p:attrName>
                                          <p:attrName>ppt_y</p:attrName>
                                        </p:attrNameLst>
                                      </p:cBhvr>
                                      <p:rCtr x="-156" y="5949"/>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33"/>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ox(in)">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xit" presetSubtype="10" fill="hold" grpId="1" nodeType="clickEffect">
                                  <p:stCondLst>
                                    <p:cond delay="0"/>
                                  </p:stCondLst>
                                  <p:childTnLst>
                                    <p:animEffect transition="out" filter="checkerboard(across)">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2">
                                            <p:txEl>
                                              <p:pRg st="0" end="0"/>
                                            </p:txEl>
                                          </p:spTgt>
                                        </p:tgtEl>
                                        <p:attrNameLst>
                                          <p:attrName>style.visibility</p:attrName>
                                        </p:attrNameLst>
                                      </p:cBhvr>
                                      <p:to>
                                        <p:strVal val="visible"/>
                                      </p:to>
                                    </p:set>
                                    <p:animEffect transition="in" filter="box(in)">
                                      <p:cBhvr>
                                        <p:cTn id="63" dur="500"/>
                                        <p:tgtEl>
                                          <p:spTgt spid="22">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xit" presetSubtype="16" fill="hold" nodeType="clickEffect">
                                  <p:stCondLst>
                                    <p:cond delay="0"/>
                                  </p:stCondLst>
                                  <p:childTnLst>
                                    <p:animEffect transition="out" filter="box(in)">
                                      <p:cBhvr>
                                        <p:cTn id="67" dur="500"/>
                                        <p:tgtEl>
                                          <p:spTgt spid="22">
                                            <p:txEl>
                                              <p:pRg st="0" end="0"/>
                                            </p:txEl>
                                          </p:spTgt>
                                        </p:tgtEl>
                                      </p:cBhvr>
                                    </p:animEffect>
                                    <p:set>
                                      <p:cBhvr>
                                        <p:cTn id="68"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down)">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box(in)">
                                      <p:cBhvr>
                                        <p:cTn id="8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7" grpId="0"/>
      <p:bldP spid="21" grpId="0"/>
      <p:bldP spid="21" grpId="1"/>
      <p:bldP spid="27" grpId="0"/>
      <p:bldP spid="28" grpId="0"/>
      <p:bldP spid="32" grpId="0"/>
      <p:bldP spid="32" grpId="1"/>
      <p:bldP spid="33" grpId="0"/>
      <p:bldP spid="3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74468" y="1097280"/>
            <a:ext cx="7196201"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töø </a:t>
            </a:r>
          </a:p>
          <a:p>
            <a:pPr algn="ctr"/>
            <a:r>
              <a:rPr lang="en-US" sz="11500" b="1" dirty="0" smtClean="0">
                <a:solidFill>
                  <a:srgbClr val="FF0000"/>
                </a:solidFill>
                <a:latin typeface="VNI-Avo" pitchFamily="2" charset="0"/>
              </a:rPr>
              <a:t>öùng duïng</a:t>
            </a:r>
            <a:endParaRPr lang="vi-VN" sz="11500" b="1" dirty="0">
              <a:solidFill>
                <a:srgbClr val="FF0000"/>
              </a:solidFill>
            </a:endParaRPr>
          </a:p>
        </p:txBody>
      </p:sp>
    </p:spTree>
    <p:extLst>
      <p:ext uri="{BB962C8B-B14F-4D97-AF65-F5344CB8AC3E}">
        <p14:creationId xmlns:p14="http://schemas.microsoft.com/office/powerpoint/2010/main" val="400991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10854" y="2380395"/>
            <a:ext cx="5527475" cy="1015663"/>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höôùng döông </a:t>
            </a:r>
            <a:endParaRPr lang="vi-VN" sz="60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181052" y="2380395"/>
            <a:ext cx="4892198" cy="1015663"/>
          </a:xfrm>
          <a:prstGeom prst="rect">
            <a:avLst/>
          </a:prstGeom>
          <a:noFill/>
        </p:spPr>
        <p:txBody>
          <a:bodyPr wrap="square" rtlCol="0">
            <a:spAutoFit/>
          </a:bodyPr>
          <a:lstStyle/>
          <a:p>
            <a:r>
              <a:rPr lang="en-US" sz="6000" b="1" dirty="0" err="1">
                <a:latin typeface="VNI-Avo" pitchFamily="2" charset="0"/>
                <a:cs typeface="Times New Roman" panose="02020603050405020304" pitchFamily="18" charset="0"/>
              </a:rPr>
              <a:t>t</a:t>
            </a:r>
            <a:r>
              <a:rPr lang="en-US" sz="6000" b="1" dirty="0" err="1" smtClean="0">
                <a:latin typeface="VNI-Avo" pitchFamily="2" charset="0"/>
                <a:cs typeface="Times New Roman" panose="02020603050405020304" pitchFamily="18" charset="0"/>
              </a:rPr>
              <a:t>höôïc</a:t>
            </a:r>
            <a:r>
              <a:rPr lang="en-US" sz="6000" b="1" dirty="0" smtClean="0">
                <a:latin typeface="VNI-Avo" pitchFamily="2" charset="0"/>
                <a:cs typeface="Times New Roman" panose="02020603050405020304" pitchFamily="18" charset="0"/>
              </a:rPr>
              <a:t> döôïc</a:t>
            </a:r>
            <a:endParaRPr lang="vi-VN" sz="6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490574" y="5803091"/>
            <a:ext cx="3132589" cy="1015663"/>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löôïc goã</a:t>
            </a:r>
            <a:endParaRPr lang="vi-VN" sz="66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948192" y="5803091"/>
            <a:ext cx="4271511"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toâ töôïng</a:t>
            </a:r>
            <a:endParaRPr lang="vi-VN" sz="6000" b="1" dirty="0">
              <a:latin typeface="Times New Roman" panose="02020603050405020304" pitchFamily="18" charset="0"/>
              <a:cs typeface="Times New Roman" panose="02020603050405020304" pitchFamily="18" charset="0"/>
            </a:endParaRPr>
          </a:p>
        </p:txBody>
      </p:sp>
      <p:pic>
        <p:nvPicPr>
          <p:cNvPr id="26" name="Picture 25"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Tìm hiểu về chó Becgie - Giống chó thông minh và trung thành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6" name="Picture 15"/>
          <p:cNvPicPr>
            <a:picLocks noChangeAspect="1"/>
          </p:cNvPicPr>
          <p:nvPr/>
        </p:nvPicPr>
        <p:blipFill rotWithShape="1">
          <a:blip r:embed="rId3"/>
          <a:srcRect l="34499" t="19846" r="33748" b="30153"/>
          <a:stretch/>
        </p:blipFill>
        <p:spPr>
          <a:xfrm>
            <a:off x="1070253" y="66963"/>
            <a:ext cx="4118508" cy="2420307"/>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16"/>
          <p:cNvPicPr>
            <a:picLocks noChangeAspect="1"/>
          </p:cNvPicPr>
          <p:nvPr/>
        </p:nvPicPr>
        <p:blipFill rotWithShape="1">
          <a:blip r:embed="rId4"/>
          <a:srcRect l="27370" t="23738" r="32386" b="36118"/>
          <a:stretch/>
        </p:blipFill>
        <p:spPr>
          <a:xfrm>
            <a:off x="1121049" y="3392302"/>
            <a:ext cx="4085561" cy="2487893"/>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Picture 17"/>
          <p:cNvPicPr>
            <a:picLocks noChangeAspect="1"/>
          </p:cNvPicPr>
          <p:nvPr/>
        </p:nvPicPr>
        <p:blipFill rotWithShape="1">
          <a:blip r:embed="rId5"/>
          <a:srcRect l="34447" t="19923" r="31153" b="32312"/>
          <a:stretch/>
        </p:blipFill>
        <p:spPr>
          <a:xfrm>
            <a:off x="7248016" y="66963"/>
            <a:ext cx="4276965" cy="2315638"/>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9" name="Picture 18"/>
          <p:cNvPicPr>
            <a:picLocks noChangeAspect="1"/>
          </p:cNvPicPr>
          <p:nvPr/>
        </p:nvPicPr>
        <p:blipFill rotWithShape="1">
          <a:blip r:embed="rId6"/>
          <a:srcRect l="29285" t="24415" r="29791" b="33989"/>
          <a:stretch/>
        </p:blipFill>
        <p:spPr>
          <a:xfrm>
            <a:off x="7248016" y="3395051"/>
            <a:ext cx="4300538" cy="2457450"/>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0" name="TextBox 19"/>
          <p:cNvSpPr txBox="1"/>
          <p:nvPr/>
        </p:nvSpPr>
        <p:spPr>
          <a:xfrm>
            <a:off x="508879" y="2390295"/>
            <a:ext cx="5527475" cy="1015663"/>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h</a:t>
            </a:r>
            <a:r>
              <a:rPr lang="en-US" sz="6000" b="1" dirty="0" smtClean="0">
                <a:solidFill>
                  <a:srgbClr val="FF0000"/>
                </a:solidFill>
                <a:latin typeface="VNI-Avo" pitchFamily="2" charset="0"/>
                <a:cs typeface="Times New Roman" panose="02020603050405020304" pitchFamily="18" charset="0"/>
              </a:rPr>
              <a:t>öôùng</a:t>
            </a:r>
            <a:r>
              <a:rPr lang="en-US" sz="6000" b="1" dirty="0" smtClean="0">
                <a:latin typeface="VNI-Avo" pitchFamily="2" charset="0"/>
                <a:cs typeface="Times New Roman" panose="02020603050405020304" pitchFamily="18" charset="0"/>
              </a:rPr>
              <a:t> d</a:t>
            </a:r>
            <a:r>
              <a:rPr lang="en-US" sz="6000" b="1" dirty="0" smtClean="0">
                <a:solidFill>
                  <a:srgbClr val="FF0000"/>
                </a:solidFill>
                <a:latin typeface="VNI-Avo" pitchFamily="2" charset="0"/>
                <a:cs typeface="Times New Roman" panose="02020603050405020304" pitchFamily="18" charset="0"/>
              </a:rPr>
              <a:t>öông</a:t>
            </a:r>
            <a:r>
              <a:rPr lang="en-US" sz="6000" b="1" dirty="0" smtClean="0">
                <a:latin typeface="VNI-Avo" pitchFamily="2" charset="0"/>
                <a:cs typeface="Times New Roman" panose="02020603050405020304" pitchFamily="18" charset="0"/>
              </a:rPr>
              <a:t> </a:t>
            </a:r>
            <a:endParaRPr lang="vi-VN" sz="60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248016" y="2376639"/>
            <a:ext cx="4892198" cy="1015663"/>
          </a:xfrm>
          <a:prstGeom prst="rect">
            <a:avLst/>
          </a:prstGeom>
          <a:noFill/>
        </p:spPr>
        <p:txBody>
          <a:bodyPr wrap="square" rtlCol="0">
            <a:spAutoFit/>
          </a:bodyPr>
          <a:lstStyle/>
          <a:p>
            <a:r>
              <a:rPr lang="en-US" sz="6000" b="1" dirty="0" err="1" smtClean="0">
                <a:latin typeface="VNI-Avo" pitchFamily="2" charset="0"/>
                <a:cs typeface="Times New Roman" panose="02020603050405020304" pitchFamily="18" charset="0"/>
              </a:rPr>
              <a:t>th</a:t>
            </a:r>
            <a:r>
              <a:rPr lang="en-US" sz="6000" b="1" dirty="0" err="1" smtClean="0">
                <a:solidFill>
                  <a:schemeClr val="accent2">
                    <a:lumMod val="50000"/>
                  </a:schemeClr>
                </a:solidFill>
                <a:latin typeface="VNI-Avo" pitchFamily="2" charset="0"/>
                <a:cs typeface="Times New Roman" panose="02020603050405020304" pitchFamily="18" charset="0"/>
              </a:rPr>
              <a:t>öôïc</a:t>
            </a:r>
            <a:r>
              <a:rPr lang="en-US" sz="6000" b="1" dirty="0" smtClean="0">
                <a:latin typeface="VNI-Avo" pitchFamily="2" charset="0"/>
                <a:cs typeface="Times New Roman" panose="02020603050405020304" pitchFamily="18" charset="0"/>
              </a:rPr>
              <a:t> d</a:t>
            </a:r>
            <a:r>
              <a:rPr lang="en-US" sz="6000" b="1" dirty="0" smtClean="0">
                <a:solidFill>
                  <a:schemeClr val="accent2">
                    <a:lumMod val="50000"/>
                  </a:schemeClr>
                </a:solidFill>
                <a:latin typeface="VNI-Avo" pitchFamily="2" charset="0"/>
                <a:cs typeface="Times New Roman" panose="02020603050405020304" pitchFamily="18" charset="0"/>
              </a:rPr>
              <a:t>öôïc</a:t>
            </a:r>
            <a:endParaRPr lang="vi-VN" sz="6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488599" y="5812991"/>
            <a:ext cx="3132589" cy="1015663"/>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l</a:t>
            </a:r>
            <a:r>
              <a:rPr lang="en-US" sz="6000" b="1" dirty="0" smtClean="0">
                <a:solidFill>
                  <a:schemeClr val="accent2">
                    <a:lumMod val="50000"/>
                  </a:schemeClr>
                </a:solidFill>
                <a:latin typeface="VNI-Avo" pitchFamily="2" charset="0"/>
                <a:cs typeface="Times New Roman" panose="02020603050405020304" pitchFamily="18" charset="0"/>
              </a:rPr>
              <a:t>öôïc</a:t>
            </a:r>
            <a:r>
              <a:rPr lang="en-US" sz="6000" b="1" dirty="0" smtClean="0">
                <a:latin typeface="VNI-Avo" pitchFamily="2" charset="0"/>
                <a:cs typeface="Times New Roman" panose="02020603050405020304" pitchFamily="18" charset="0"/>
              </a:rPr>
              <a:t> goã</a:t>
            </a:r>
            <a:endParaRPr lang="vi-VN" sz="6600" b="1"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7946217" y="5812991"/>
            <a:ext cx="4271511"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toâ t</a:t>
            </a:r>
            <a:r>
              <a:rPr lang="en-US" sz="6000" b="1" dirty="0" smtClean="0">
                <a:solidFill>
                  <a:srgbClr val="FF0000"/>
                </a:solidFill>
                <a:latin typeface="VNI-Avo" pitchFamily="2" charset="0"/>
                <a:cs typeface="Times New Roman" panose="02020603050405020304" pitchFamily="18" charset="0"/>
              </a:rPr>
              <a:t>öôïng</a:t>
            </a:r>
            <a:endParaRPr lang="vi-VN" sz="6000" b="1" dirty="0">
              <a:solidFill>
                <a:srgbClr val="FF0000"/>
              </a:solidFill>
              <a:latin typeface="Times New Roman" panose="02020603050405020304" pitchFamily="18" charset="0"/>
              <a:cs typeface="Times New Roman" panose="02020603050405020304" pitchFamily="18" charset="0"/>
            </a:endParaRPr>
          </a:p>
        </p:txBody>
      </p:sp>
      <p:pic>
        <p:nvPicPr>
          <p:cNvPr id="30" name="Picture 2" descr="Ý nghĩa hoa hướng dương trong tình yêu và cuộc sống - Sun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854" y="-596628"/>
            <a:ext cx="1118655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Những lưu ý khi trồng và chăm sóc hoa Thược Dược trong chậ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730" y="-257354"/>
            <a:ext cx="111628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ox(i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ox(i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ox(in)">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heckerboard(across)">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ox(i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ox(in)">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checkerboard(across)">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xit" presetSubtype="10" fill="hold" nodeType="clickEffect">
                                  <p:stCondLst>
                                    <p:cond delay="0"/>
                                  </p:stCondLst>
                                  <p:childTnLst>
                                    <p:animEffect transition="out" filter="checkerboard(across)">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ox(in)">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ox(in)">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ox(in)">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0"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225</Words>
  <Application>Microsoft Office PowerPoint</Application>
  <PresentationFormat>Custom</PresentationFormat>
  <Paragraphs>73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21AK22</cp:lastModifiedBy>
  <cp:revision>401</cp:revision>
  <dcterms:created xsi:type="dcterms:W3CDTF">2020-11-22T10:22:33Z</dcterms:created>
  <dcterms:modified xsi:type="dcterms:W3CDTF">2021-12-30T13:35:55Z</dcterms:modified>
</cp:coreProperties>
</file>